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Lst>
  <p:sldSz cy="5143500" cx="9144000"/>
  <p:notesSz cx="6858000" cy="9144000"/>
  <p:embeddedFontLst>
    <p:embeddedFont>
      <p:font typeface="Lato"/>
      <p:regular r:id="rId148"/>
      <p:bold r:id="rId149"/>
      <p:italic r:id="rId150"/>
      <p:boldItalic r:id="rId151"/>
    </p:embeddedFont>
    <p:embeddedFont>
      <p:font typeface="Lato Light"/>
      <p:regular r:id="rId152"/>
      <p:bold r:id="rId153"/>
      <p:italic r:id="rId154"/>
      <p:boldItalic r:id="rId1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3F0737E8-5BD1-45A4-89B6-311770CFA85E}">
  <a:tblStyle styleId="{3F0737E8-5BD1-45A4-89B6-311770CFA85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Lato-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Lato-bold.fntdata"/><Relationship Id="rId4" Type="http://schemas.openxmlformats.org/officeDocument/2006/relationships/tableStyles" Target="tableStyles.xml"/><Relationship Id="rId148" Type="http://schemas.openxmlformats.org/officeDocument/2006/relationships/font" Target="fonts/Lato-regular.fntdata"/><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154" Type="http://schemas.openxmlformats.org/officeDocument/2006/relationships/font" Target="fonts/LatoLight-italic.fntdata"/><Relationship Id="rId58" Type="http://schemas.openxmlformats.org/officeDocument/2006/relationships/slide" Target="slides/slide52.xml"/><Relationship Id="rId153" Type="http://schemas.openxmlformats.org/officeDocument/2006/relationships/font" Target="fonts/LatoLight-bold.fntdata"/><Relationship Id="rId152" Type="http://schemas.openxmlformats.org/officeDocument/2006/relationships/font" Target="fonts/LatoLight-regular.fntdata"/><Relationship Id="rId151" Type="http://schemas.openxmlformats.org/officeDocument/2006/relationships/font" Target="fonts/Lato-boldItalic.fntdata"/><Relationship Id="rId155" Type="http://schemas.openxmlformats.org/officeDocument/2006/relationships/font" Target="fonts/LatoLight-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c4fc0557d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c4fc0557d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5c4fc0557d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5c4fc0557d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5c4fc0557d_0_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5c4fc0557d_0_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5c4fc0557d_0_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5c4fc0557d_0_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3" name="Shape 693"/>
        <p:cNvGrpSpPr/>
        <p:nvPr/>
      </p:nvGrpSpPr>
      <p:grpSpPr>
        <a:xfrm>
          <a:off x="0" y="0"/>
          <a:ext cx="0" cy="0"/>
          <a:chOff x="0" y="0"/>
          <a:chExt cx="0" cy="0"/>
        </a:xfrm>
      </p:grpSpPr>
      <p:sp>
        <p:nvSpPr>
          <p:cNvPr id="694" name="Google Shape;694;g5c4fc0557d_0_9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5c4fc0557d_0_9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9" name="Shape 699"/>
        <p:cNvGrpSpPr/>
        <p:nvPr/>
      </p:nvGrpSpPr>
      <p:grpSpPr>
        <a:xfrm>
          <a:off x="0" y="0"/>
          <a:ext cx="0" cy="0"/>
          <a:chOff x="0" y="0"/>
          <a:chExt cx="0" cy="0"/>
        </a:xfrm>
      </p:grpSpPr>
      <p:sp>
        <p:nvSpPr>
          <p:cNvPr id="700" name="Google Shape;700;g5c4fc0557d_0_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5c4fc0557d_0_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5" name="Shape 705"/>
        <p:cNvGrpSpPr/>
        <p:nvPr/>
      </p:nvGrpSpPr>
      <p:grpSpPr>
        <a:xfrm>
          <a:off x="0" y="0"/>
          <a:ext cx="0" cy="0"/>
          <a:chOff x="0" y="0"/>
          <a:chExt cx="0" cy="0"/>
        </a:xfrm>
      </p:grpSpPr>
      <p:sp>
        <p:nvSpPr>
          <p:cNvPr id="706" name="Google Shape;706;g5c4fc0557d_0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5c4fc0557d_0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5c4fc0557d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5c4fc0557d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5c4fc0557d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5c4fc0557d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3" name="Shape 723"/>
        <p:cNvGrpSpPr/>
        <p:nvPr/>
      </p:nvGrpSpPr>
      <p:grpSpPr>
        <a:xfrm>
          <a:off x="0" y="0"/>
          <a:ext cx="0" cy="0"/>
          <a:chOff x="0" y="0"/>
          <a:chExt cx="0" cy="0"/>
        </a:xfrm>
      </p:grpSpPr>
      <p:sp>
        <p:nvSpPr>
          <p:cNvPr id="724" name="Google Shape;724;g5c4fc0557d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5c4fc0557d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5c4fc0557d_0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5c4fc0557d_0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5c4fc0557d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5c4fc0557d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5c4fc0557d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5c4fc0557d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1" name="Shape 741"/>
        <p:cNvGrpSpPr/>
        <p:nvPr/>
      </p:nvGrpSpPr>
      <p:grpSpPr>
        <a:xfrm>
          <a:off x="0" y="0"/>
          <a:ext cx="0" cy="0"/>
          <a:chOff x="0" y="0"/>
          <a:chExt cx="0" cy="0"/>
        </a:xfrm>
      </p:grpSpPr>
      <p:sp>
        <p:nvSpPr>
          <p:cNvPr id="742" name="Google Shape;742;g5c4fc0557d_0_10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5c4fc0557d_0_10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c4fc0557d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c4fc0557d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5c4fc0557d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5c4fc0557d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9" name="Shape 759"/>
        <p:cNvGrpSpPr/>
        <p:nvPr/>
      </p:nvGrpSpPr>
      <p:grpSpPr>
        <a:xfrm>
          <a:off x="0" y="0"/>
          <a:ext cx="0" cy="0"/>
          <a:chOff x="0" y="0"/>
          <a:chExt cx="0" cy="0"/>
        </a:xfrm>
      </p:grpSpPr>
      <p:sp>
        <p:nvSpPr>
          <p:cNvPr id="760" name="Google Shape;760;g5c4fc0557d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5c4fc0557d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5c4fc0557d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5c4fc0557d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5c4fc0557d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5c4fc0557d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7" name="Shape 777"/>
        <p:cNvGrpSpPr/>
        <p:nvPr/>
      </p:nvGrpSpPr>
      <p:grpSpPr>
        <a:xfrm>
          <a:off x="0" y="0"/>
          <a:ext cx="0" cy="0"/>
          <a:chOff x="0" y="0"/>
          <a:chExt cx="0" cy="0"/>
        </a:xfrm>
      </p:grpSpPr>
      <p:sp>
        <p:nvSpPr>
          <p:cNvPr id="778" name="Google Shape;778;g5c4fc0557d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5c4fc0557d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5c4fc0557d_0_10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5c4fc0557d_0_10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9" name="Shape 789"/>
        <p:cNvGrpSpPr/>
        <p:nvPr/>
      </p:nvGrpSpPr>
      <p:grpSpPr>
        <a:xfrm>
          <a:off x="0" y="0"/>
          <a:ext cx="0" cy="0"/>
          <a:chOff x="0" y="0"/>
          <a:chExt cx="0" cy="0"/>
        </a:xfrm>
      </p:grpSpPr>
      <p:sp>
        <p:nvSpPr>
          <p:cNvPr id="790" name="Google Shape;790;g5c4fc0557d_0_10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5c4fc0557d_0_10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5c4fc0557d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5c4fc0557d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5" name="Shape 795"/>
        <p:cNvGrpSpPr/>
        <p:nvPr/>
      </p:nvGrpSpPr>
      <p:grpSpPr>
        <a:xfrm>
          <a:off x="0" y="0"/>
          <a:ext cx="0" cy="0"/>
          <a:chOff x="0" y="0"/>
          <a:chExt cx="0" cy="0"/>
        </a:xfrm>
      </p:grpSpPr>
      <p:sp>
        <p:nvSpPr>
          <p:cNvPr id="796" name="Google Shape;796;g5c4fc0557d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5c4fc0557d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5c4fc0557d_0_10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5c4fc0557d_0_10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5c4fc0557d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5c4fc0557d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5c4fc0557d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5c4fc0557d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9" name="Shape 819"/>
        <p:cNvGrpSpPr/>
        <p:nvPr/>
      </p:nvGrpSpPr>
      <p:grpSpPr>
        <a:xfrm>
          <a:off x="0" y="0"/>
          <a:ext cx="0" cy="0"/>
          <a:chOff x="0" y="0"/>
          <a:chExt cx="0" cy="0"/>
        </a:xfrm>
      </p:grpSpPr>
      <p:sp>
        <p:nvSpPr>
          <p:cNvPr id="820" name="Google Shape;820;g5c4fc0557d_0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5c4fc0557d_0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5c4fc0557d_0_10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5c4fc0557d_0_10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5c4fc0557d_0_10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5c4fc0557d_0_10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5c53daf578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5c53daf578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5c53daf57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5c53daf57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5c53daf57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5c53daf57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c4fc0557d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c4fc0557d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0" name="Shape 860"/>
        <p:cNvGrpSpPr/>
        <p:nvPr/>
      </p:nvGrpSpPr>
      <p:grpSpPr>
        <a:xfrm>
          <a:off x="0" y="0"/>
          <a:ext cx="0" cy="0"/>
          <a:chOff x="0" y="0"/>
          <a:chExt cx="0" cy="0"/>
        </a:xfrm>
      </p:grpSpPr>
      <p:sp>
        <p:nvSpPr>
          <p:cNvPr id="861" name="Google Shape;861;g5c53daf57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5c53daf57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6" name="Shape 866"/>
        <p:cNvGrpSpPr/>
        <p:nvPr/>
      </p:nvGrpSpPr>
      <p:grpSpPr>
        <a:xfrm>
          <a:off x="0" y="0"/>
          <a:ext cx="0" cy="0"/>
          <a:chOff x="0" y="0"/>
          <a:chExt cx="0" cy="0"/>
        </a:xfrm>
      </p:grpSpPr>
      <p:sp>
        <p:nvSpPr>
          <p:cNvPr id="867" name="Google Shape;867;g5c53daf57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5c53daf57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5c53daf57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5c53daf57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5c53daf578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5c53daf578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4" name="Shape 884"/>
        <p:cNvGrpSpPr/>
        <p:nvPr/>
      </p:nvGrpSpPr>
      <p:grpSpPr>
        <a:xfrm>
          <a:off x="0" y="0"/>
          <a:ext cx="0" cy="0"/>
          <a:chOff x="0" y="0"/>
          <a:chExt cx="0" cy="0"/>
        </a:xfrm>
      </p:grpSpPr>
      <p:sp>
        <p:nvSpPr>
          <p:cNvPr id="885" name="Google Shape;885;g5c53daf578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5c53daf578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5c53daf57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5c53daf57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6" name="Shape 896"/>
        <p:cNvGrpSpPr/>
        <p:nvPr/>
      </p:nvGrpSpPr>
      <p:grpSpPr>
        <a:xfrm>
          <a:off x="0" y="0"/>
          <a:ext cx="0" cy="0"/>
          <a:chOff x="0" y="0"/>
          <a:chExt cx="0" cy="0"/>
        </a:xfrm>
      </p:grpSpPr>
      <p:sp>
        <p:nvSpPr>
          <p:cNvPr id="897" name="Google Shape;897;g5c53daf578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5c53daf578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2" name="Shape 902"/>
        <p:cNvGrpSpPr/>
        <p:nvPr/>
      </p:nvGrpSpPr>
      <p:grpSpPr>
        <a:xfrm>
          <a:off x="0" y="0"/>
          <a:ext cx="0" cy="0"/>
          <a:chOff x="0" y="0"/>
          <a:chExt cx="0" cy="0"/>
        </a:xfrm>
      </p:grpSpPr>
      <p:sp>
        <p:nvSpPr>
          <p:cNvPr id="903" name="Google Shape;903;g5c53daf57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5c53daf57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8" name="Shape 908"/>
        <p:cNvGrpSpPr/>
        <p:nvPr/>
      </p:nvGrpSpPr>
      <p:grpSpPr>
        <a:xfrm>
          <a:off x="0" y="0"/>
          <a:ext cx="0" cy="0"/>
          <a:chOff x="0" y="0"/>
          <a:chExt cx="0" cy="0"/>
        </a:xfrm>
      </p:grpSpPr>
      <p:sp>
        <p:nvSpPr>
          <p:cNvPr id="909" name="Google Shape;909;g5c53daf578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5c53daf578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4" name="Shape 914"/>
        <p:cNvGrpSpPr/>
        <p:nvPr/>
      </p:nvGrpSpPr>
      <p:grpSpPr>
        <a:xfrm>
          <a:off x="0" y="0"/>
          <a:ext cx="0" cy="0"/>
          <a:chOff x="0" y="0"/>
          <a:chExt cx="0" cy="0"/>
        </a:xfrm>
      </p:grpSpPr>
      <p:sp>
        <p:nvSpPr>
          <p:cNvPr id="915" name="Google Shape;915;g5c53daf57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5c53daf57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5c4fc0557d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5c4fc0557d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5c53daf57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5c53daf57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5c53daf578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5c53daf578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5c4fc0557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5c4fc0557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c4fc0557d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c4fc0557d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5c4fc0557d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5c4fc0557d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c4fc0557d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c4fc0557d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c4fc0557d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c4fc0557d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9b4f67ac4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9b4f67ac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5c4fc0557d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c4fc0557d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5c4fc0557d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c4fc0557d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c4fc0557d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c4fc0557d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c4fc0557d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c4fc0557d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5c4fc0557d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5c4fc0557d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c4fc0557d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c4fc0557d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c4fc0557d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c4fc0557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5c4fc0557d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5c4fc0557d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5c4fc0557d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5c4fc0557d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5c4fc0557d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5c4fc0557d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c4ebf6a9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c4ebf6a9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5c4fc0557d_0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5c4fc0557d_0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5c4fc0557d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5c4fc0557d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5c4fc0557d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5c4fc0557d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c4fc0557d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c4fc0557d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5c4fc0557d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5c4fc0557d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5c4fc0557d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5c4fc0557d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c4fc0557d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c4fc0557d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c4fc0557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c4fc0557d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c4fc0557d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c4fc0557d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5c4fc0557d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c4fc0557d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c4fc0557d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c4fc0557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c4fc0557d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c4fc0557d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5c4fc0557d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5c4fc0557d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5c4fc0557d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c4fc0557d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5c4fc0557d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c4fc0557d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c4fc0557d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c4fc0557d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c4fc0557d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c4fc0557d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g5c4fc0557d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5c4fc0557d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c4fc0557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c4fc0557d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5c4fc0557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c4fc0557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c4fc0557d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c4fc0557d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c4fc0557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c4fc0557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5c4fc0557d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5c4fc0557d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5c4fc0557d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5c4fc0557d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5c4fc0557d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c4fc0557d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c4fc0557d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c4fc0557d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5c4fc0557d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5c4fc0557d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5c4fc0557d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5c4fc0557d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c4fc0557d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c4fc0557d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c4fc0557d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c4fc0557d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5c4fc0557d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c4fc0557d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5c4fc0557d_0_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5c4fc0557d_0_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c4fc0557d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c4fc0557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c4fc0557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c4fc0557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5c4fc0557d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5c4fc0557d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5c4fc0557d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5c4fc0557d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5c4fc0557d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5c4fc0557d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 name="Shape 460"/>
        <p:cNvGrpSpPr/>
        <p:nvPr/>
      </p:nvGrpSpPr>
      <p:grpSpPr>
        <a:xfrm>
          <a:off x="0" y="0"/>
          <a:ext cx="0" cy="0"/>
          <a:chOff x="0" y="0"/>
          <a:chExt cx="0" cy="0"/>
        </a:xfrm>
      </p:grpSpPr>
      <p:sp>
        <p:nvSpPr>
          <p:cNvPr id="461" name="Google Shape;461;g5c4fc0557d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c4fc0557d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5c4fc0557d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c4fc0557d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c4fc0557d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c4fc0557d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5c4fc0557d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5c4fc0557d_0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5c4fc0557d_0_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c4fc0557d_0_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c4fc0557d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5c4fc0557d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5c4fc0557d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5c4fc0557d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g5c4fc0557d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5c4fc0557d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 name="Shape 502"/>
        <p:cNvGrpSpPr/>
        <p:nvPr/>
      </p:nvGrpSpPr>
      <p:grpSpPr>
        <a:xfrm>
          <a:off x="0" y="0"/>
          <a:ext cx="0" cy="0"/>
          <a:chOff x="0" y="0"/>
          <a:chExt cx="0" cy="0"/>
        </a:xfrm>
      </p:grpSpPr>
      <p:sp>
        <p:nvSpPr>
          <p:cNvPr id="503" name="Google Shape;503;g5c4fc0557d_0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5c4fc0557d_0_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5c4fc0557d_0_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5c4fc0557d_0_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5c4fc0557d_0_7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c4fc0557d_0_7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c4fc0557d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c4fc0557d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g5c4fc0557d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5c4fc0557d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5c4fc0557d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5c4fc0557d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5c4fc0557d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5c4fc0557d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c4fc0557d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c4fc0557d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g5c4fc0557d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c4fc0557d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c4fc0557d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c4fc0557d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5c4fc0557d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5c4fc0557d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c4fc0557d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c4fc0557d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5" name="Shape 565"/>
        <p:cNvGrpSpPr/>
        <p:nvPr/>
      </p:nvGrpSpPr>
      <p:grpSpPr>
        <a:xfrm>
          <a:off x="0" y="0"/>
          <a:ext cx="0" cy="0"/>
          <a:chOff x="0" y="0"/>
          <a:chExt cx="0" cy="0"/>
        </a:xfrm>
      </p:grpSpPr>
      <p:sp>
        <p:nvSpPr>
          <p:cNvPr id="566" name="Google Shape;566;g5c4fc0557d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5c4fc0557d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c4fc0557d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c4fc0557d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5c4fc0557d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5c4fc0557d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5c4fc0557d_0_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5c4fc0557d_0_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c4fc0557d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c4fc0557d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5" name="Shape 595"/>
        <p:cNvGrpSpPr/>
        <p:nvPr/>
      </p:nvGrpSpPr>
      <p:grpSpPr>
        <a:xfrm>
          <a:off x="0" y="0"/>
          <a:ext cx="0" cy="0"/>
          <a:chOff x="0" y="0"/>
          <a:chExt cx="0" cy="0"/>
        </a:xfrm>
      </p:grpSpPr>
      <p:sp>
        <p:nvSpPr>
          <p:cNvPr id="596" name="Google Shape;596;g5c4fc0557d_0_9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5c4fc0557d_0_9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5c4fc0557d_0_8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5c4fc0557d_0_8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5c4fc0557d_0_8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5c4fc0557d_0_8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c4fc0557d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c4fc0557d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5c4fc0557d_0_8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5c4fc0557d_0_8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5c4fc0557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5c4fc0557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c4fc0557d_0_9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5c4fc0557d_0_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5c4fc0557d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5c4fc0557d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9" name="Shape 639"/>
        <p:cNvGrpSpPr/>
        <p:nvPr/>
      </p:nvGrpSpPr>
      <p:grpSpPr>
        <a:xfrm>
          <a:off x="0" y="0"/>
          <a:ext cx="0" cy="0"/>
          <a:chOff x="0" y="0"/>
          <a:chExt cx="0" cy="0"/>
        </a:xfrm>
      </p:grpSpPr>
      <p:sp>
        <p:nvSpPr>
          <p:cNvPr id="640" name="Google Shape;640;g5c4fc0557d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5c4fc0557d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5" name="Shape 645"/>
        <p:cNvGrpSpPr/>
        <p:nvPr/>
      </p:nvGrpSpPr>
      <p:grpSpPr>
        <a:xfrm>
          <a:off x="0" y="0"/>
          <a:ext cx="0" cy="0"/>
          <a:chOff x="0" y="0"/>
          <a:chExt cx="0" cy="0"/>
        </a:xfrm>
      </p:grpSpPr>
      <p:sp>
        <p:nvSpPr>
          <p:cNvPr id="646" name="Google Shape;646;g5c4fc0557d_0_8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5c4fc0557d_0_8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c4fc0557d_0_8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5c4fc0557d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5c4fc0557d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5c4fc0557d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3" name="Shape 663"/>
        <p:cNvGrpSpPr/>
        <p:nvPr/>
      </p:nvGrpSpPr>
      <p:grpSpPr>
        <a:xfrm>
          <a:off x="0" y="0"/>
          <a:ext cx="0" cy="0"/>
          <a:chOff x="0" y="0"/>
          <a:chExt cx="0" cy="0"/>
        </a:xfrm>
      </p:grpSpPr>
      <p:sp>
        <p:nvSpPr>
          <p:cNvPr id="664" name="Google Shape;664;g5c4fc0557d_0_8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5c4fc0557d_0_8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9" name="Shape 669"/>
        <p:cNvGrpSpPr/>
        <p:nvPr/>
      </p:nvGrpSpPr>
      <p:grpSpPr>
        <a:xfrm>
          <a:off x="0" y="0"/>
          <a:ext cx="0" cy="0"/>
          <a:chOff x="0" y="0"/>
          <a:chExt cx="0" cy="0"/>
        </a:xfrm>
      </p:grpSpPr>
      <p:sp>
        <p:nvSpPr>
          <p:cNvPr id="670" name="Google Shape;670;g5c4fc0557d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c4fc0557d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4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3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5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43.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3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8.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5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0.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9.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5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6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67.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63.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6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61.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69.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6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62.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65.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6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2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3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2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5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5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latin typeface="Lato Light"/>
                <a:ea typeface="Lato Light"/>
                <a:cs typeface="Lato Light"/>
                <a:sym typeface="Lato Light"/>
              </a:rPr>
              <a:t>Licitações</a:t>
            </a:r>
            <a:endParaRPr sz="3600">
              <a:latin typeface="Lato Light"/>
              <a:ea typeface="Lato Light"/>
              <a:cs typeface="Lato Light"/>
              <a:sym typeface="Lato Ligh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latin typeface="Lato"/>
                <a:ea typeface="Lato"/>
                <a:cs typeface="Lato"/>
                <a:sym typeface="Lato"/>
              </a:rPr>
              <a:t>Lorenzo Schwertner Kaufmann</a:t>
            </a:r>
            <a:endParaRPr sz="1400">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28" name="Google Shape;128;p22"/>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Modalidade de compra</a:t>
            </a:r>
            <a:endParaRPr sz="3600">
              <a:solidFill>
                <a:srgbClr val="F3F3F3"/>
              </a:solidFill>
              <a:latin typeface="Lato Light"/>
              <a:ea typeface="Lato Light"/>
              <a:cs typeface="Lato Light"/>
              <a:sym typeface="Lato Light"/>
            </a:endParaRPr>
          </a:p>
        </p:txBody>
      </p:sp>
      <p:sp>
        <p:nvSpPr>
          <p:cNvPr id="129" name="Google Shape;129;p22"/>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Concorrência</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Concurso</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Convite</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Dispensa de Licitação</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Inexigibilidade de Licitação</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Pregão</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Registro de Preço</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Tomada de Preços</a:t>
            </a:r>
            <a:endParaRPr sz="1000">
              <a:solidFill>
                <a:srgbClr val="CCCCCC"/>
              </a:solidFill>
              <a:latin typeface="Lato Light"/>
              <a:ea typeface="Lato Light"/>
              <a:cs typeface="Lato Light"/>
              <a:sym typeface="Lato Light"/>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78" name="Shape 678"/>
        <p:cNvGrpSpPr/>
        <p:nvPr/>
      </p:nvGrpSpPr>
      <p:grpSpPr>
        <a:xfrm>
          <a:off x="0" y="0"/>
          <a:ext cx="0" cy="0"/>
          <a:chOff x="0" y="0"/>
          <a:chExt cx="0" cy="0"/>
        </a:xfrm>
      </p:grpSpPr>
      <p:sp>
        <p:nvSpPr>
          <p:cNvPr id="679" name="Google Shape;679;p11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80" name="Google Shape;680;p112"/>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84" name="Shape 684"/>
        <p:cNvGrpSpPr/>
        <p:nvPr/>
      </p:nvGrpSpPr>
      <p:grpSpPr>
        <a:xfrm>
          <a:off x="0" y="0"/>
          <a:ext cx="0" cy="0"/>
          <a:chOff x="0" y="0"/>
          <a:chExt cx="0" cy="0"/>
        </a:xfrm>
      </p:grpSpPr>
      <p:sp>
        <p:nvSpPr>
          <p:cNvPr id="685" name="Google Shape;685;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86" name="Google Shape;686;p113"/>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90" name="Shape 690"/>
        <p:cNvGrpSpPr/>
        <p:nvPr/>
      </p:nvGrpSpPr>
      <p:grpSpPr>
        <a:xfrm>
          <a:off x="0" y="0"/>
          <a:ext cx="0" cy="0"/>
          <a:chOff x="0" y="0"/>
          <a:chExt cx="0" cy="0"/>
        </a:xfrm>
      </p:grpSpPr>
      <p:sp>
        <p:nvSpPr>
          <p:cNvPr id="691" name="Google Shape;691;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92" name="Google Shape;692;p114"/>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96" name="Shape 696"/>
        <p:cNvGrpSpPr/>
        <p:nvPr/>
      </p:nvGrpSpPr>
      <p:grpSpPr>
        <a:xfrm>
          <a:off x="0" y="0"/>
          <a:ext cx="0" cy="0"/>
          <a:chOff x="0" y="0"/>
          <a:chExt cx="0" cy="0"/>
        </a:xfrm>
      </p:grpSpPr>
      <p:sp>
        <p:nvSpPr>
          <p:cNvPr id="697" name="Google Shape;697;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98" name="Google Shape;698;p115"/>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02" name="Shape 702"/>
        <p:cNvGrpSpPr/>
        <p:nvPr/>
      </p:nvGrpSpPr>
      <p:grpSpPr>
        <a:xfrm>
          <a:off x="0" y="0"/>
          <a:ext cx="0" cy="0"/>
          <a:chOff x="0" y="0"/>
          <a:chExt cx="0" cy="0"/>
        </a:xfrm>
      </p:grpSpPr>
      <p:sp>
        <p:nvSpPr>
          <p:cNvPr id="703" name="Google Shape;703;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04" name="Google Shape;704;p116"/>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08" name="Shape 708"/>
        <p:cNvGrpSpPr/>
        <p:nvPr/>
      </p:nvGrpSpPr>
      <p:grpSpPr>
        <a:xfrm>
          <a:off x="0" y="0"/>
          <a:ext cx="0" cy="0"/>
          <a:chOff x="0" y="0"/>
          <a:chExt cx="0" cy="0"/>
        </a:xfrm>
      </p:grpSpPr>
      <p:sp>
        <p:nvSpPr>
          <p:cNvPr id="709" name="Google Shape;709;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10" name="Google Shape;710;p117"/>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14" name="Shape 714"/>
        <p:cNvGrpSpPr/>
        <p:nvPr/>
      </p:nvGrpSpPr>
      <p:grpSpPr>
        <a:xfrm>
          <a:off x="0" y="0"/>
          <a:ext cx="0" cy="0"/>
          <a:chOff x="0" y="0"/>
          <a:chExt cx="0" cy="0"/>
        </a:xfrm>
      </p:grpSpPr>
      <p:sp>
        <p:nvSpPr>
          <p:cNvPr id="715" name="Google Shape;715;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16" name="Google Shape;716;p118"/>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20" name="Shape 720"/>
        <p:cNvGrpSpPr/>
        <p:nvPr/>
      </p:nvGrpSpPr>
      <p:grpSpPr>
        <a:xfrm>
          <a:off x="0" y="0"/>
          <a:ext cx="0" cy="0"/>
          <a:chOff x="0" y="0"/>
          <a:chExt cx="0" cy="0"/>
        </a:xfrm>
      </p:grpSpPr>
      <p:sp>
        <p:nvSpPr>
          <p:cNvPr id="721" name="Google Shape;721;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22" name="Google Shape;722;p119"/>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26" name="Shape 726"/>
        <p:cNvGrpSpPr/>
        <p:nvPr/>
      </p:nvGrpSpPr>
      <p:grpSpPr>
        <a:xfrm>
          <a:off x="0" y="0"/>
          <a:ext cx="0" cy="0"/>
          <a:chOff x="0" y="0"/>
          <a:chExt cx="0" cy="0"/>
        </a:xfrm>
      </p:grpSpPr>
      <p:sp>
        <p:nvSpPr>
          <p:cNvPr id="727" name="Google Shape;727;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28" name="Google Shape;728;p120"/>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32" name="Shape 732"/>
        <p:cNvGrpSpPr/>
        <p:nvPr/>
      </p:nvGrpSpPr>
      <p:grpSpPr>
        <a:xfrm>
          <a:off x="0" y="0"/>
          <a:ext cx="0" cy="0"/>
          <a:chOff x="0" y="0"/>
          <a:chExt cx="0" cy="0"/>
        </a:xfrm>
      </p:grpSpPr>
      <p:sp>
        <p:nvSpPr>
          <p:cNvPr id="733" name="Google Shape;733;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34" name="Google Shape;734;p121"/>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35" name="Google Shape;135;p23"/>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Situação Licitação</a:t>
            </a:r>
            <a:endParaRPr sz="3600">
              <a:solidFill>
                <a:srgbClr val="F3F3F3"/>
              </a:solidFill>
              <a:latin typeface="Lato Light"/>
              <a:ea typeface="Lato Light"/>
              <a:cs typeface="Lato Light"/>
              <a:sym typeface="Lato Light"/>
            </a:endParaRPr>
          </a:p>
        </p:txBody>
      </p:sp>
      <p:sp>
        <p:nvSpPr>
          <p:cNvPr id="136" name="Google Shape;136;p23"/>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Situação em que se encontra o processo licitatório</a:t>
            </a:r>
            <a:endParaRPr sz="1000">
              <a:solidFill>
                <a:srgbClr val="CCCCCC"/>
              </a:solidFill>
              <a:latin typeface="Lato Light"/>
              <a:ea typeface="Lato Light"/>
              <a:cs typeface="Lato Light"/>
              <a:sym typeface="Lato Light"/>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38" name="Shape 738"/>
        <p:cNvGrpSpPr/>
        <p:nvPr/>
      </p:nvGrpSpPr>
      <p:grpSpPr>
        <a:xfrm>
          <a:off x="0" y="0"/>
          <a:ext cx="0" cy="0"/>
          <a:chOff x="0" y="0"/>
          <a:chExt cx="0" cy="0"/>
        </a:xfrm>
      </p:grpSpPr>
      <p:sp>
        <p:nvSpPr>
          <p:cNvPr id="739" name="Google Shape;739;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40" name="Google Shape;740;p122"/>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44" name="Shape 744"/>
        <p:cNvGrpSpPr/>
        <p:nvPr/>
      </p:nvGrpSpPr>
      <p:grpSpPr>
        <a:xfrm>
          <a:off x="0" y="0"/>
          <a:ext cx="0" cy="0"/>
          <a:chOff x="0" y="0"/>
          <a:chExt cx="0" cy="0"/>
        </a:xfrm>
      </p:grpSpPr>
      <p:sp>
        <p:nvSpPr>
          <p:cNvPr id="745" name="Google Shape;745;p1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46" name="Google Shape;746;p123"/>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50" name="Shape 750"/>
        <p:cNvGrpSpPr/>
        <p:nvPr/>
      </p:nvGrpSpPr>
      <p:grpSpPr>
        <a:xfrm>
          <a:off x="0" y="0"/>
          <a:ext cx="0" cy="0"/>
          <a:chOff x="0" y="0"/>
          <a:chExt cx="0" cy="0"/>
        </a:xfrm>
      </p:grpSpPr>
      <p:sp>
        <p:nvSpPr>
          <p:cNvPr id="751" name="Google Shape;751;p1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52" name="Google Shape;752;p124"/>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56" name="Shape 756"/>
        <p:cNvGrpSpPr/>
        <p:nvPr/>
      </p:nvGrpSpPr>
      <p:grpSpPr>
        <a:xfrm>
          <a:off x="0" y="0"/>
          <a:ext cx="0" cy="0"/>
          <a:chOff x="0" y="0"/>
          <a:chExt cx="0" cy="0"/>
        </a:xfrm>
      </p:grpSpPr>
      <p:sp>
        <p:nvSpPr>
          <p:cNvPr id="757" name="Google Shape;757;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58" name="Google Shape;758;p125"/>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62" name="Shape 762"/>
        <p:cNvGrpSpPr/>
        <p:nvPr/>
      </p:nvGrpSpPr>
      <p:grpSpPr>
        <a:xfrm>
          <a:off x="0" y="0"/>
          <a:ext cx="0" cy="0"/>
          <a:chOff x="0" y="0"/>
          <a:chExt cx="0" cy="0"/>
        </a:xfrm>
      </p:grpSpPr>
      <p:sp>
        <p:nvSpPr>
          <p:cNvPr id="763" name="Google Shape;763;p1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64" name="Google Shape;764;p126"/>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68" name="Shape 768"/>
        <p:cNvGrpSpPr/>
        <p:nvPr/>
      </p:nvGrpSpPr>
      <p:grpSpPr>
        <a:xfrm>
          <a:off x="0" y="0"/>
          <a:ext cx="0" cy="0"/>
          <a:chOff x="0" y="0"/>
          <a:chExt cx="0" cy="0"/>
        </a:xfrm>
      </p:grpSpPr>
      <p:sp>
        <p:nvSpPr>
          <p:cNvPr id="769" name="Google Shape;769;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70" name="Google Shape;770;p127"/>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74" name="Shape 774"/>
        <p:cNvGrpSpPr/>
        <p:nvPr/>
      </p:nvGrpSpPr>
      <p:grpSpPr>
        <a:xfrm>
          <a:off x="0" y="0"/>
          <a:ext cx="0" cy="0"/>
          <a:chOff x="0" y="0"/>
          <a:chExt cx="0" cy="0"/>
        </a:xfrm>
      </p:grpSpPr>
      <p:sp>
        <p:nvSpPr>
          <p:cNvPr id="775" name="Google Shape;775;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76" name="Google Shape;776;p128"/>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80" name="Shape 780"/>
        <p:cNvGrpSpPr/>
        <p:nvPr/>
      </p:nvGrpSpPr>
      <p:grpSpPr>
        <a:xfrm>
          <a:off x="0" y="0"/>
          <a:ext cx="0" cy="0"/>
          <a:chOff x="0" y="0"/>
          <a:chExt cx="0" cy="0"/>
        </a:xfrm>
      </p:grpSpPr>
      <p:sp>
        <p:nvSpPr>
          <p:cNvPr id="781" name="Google Shape;781;p1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82" name="Google Shape;782;p129"/>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86" name="Shape 786"/>
        <p:cNvGrpSpPr/>
        <p:nvPr/>
      </p:nvGrpSpPr>
      <p:grpSpPr>
        <a:xfrm>
          <a:off x="0" y="0"/>
          <a:ext cx="0" cy="0"/>
          <a:chOff x="0" y="0"/>
          <a:chExt cx="0" cy="0"/>
        </a:xfrm>
      </p:grpSpPr>
      <p:sp>
        <p:nvSpPr>
          <p:cNvPr id="787" name="Google Shape;787;p1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88" name="Google Shape;788;p130"/>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92" name="Shape 792"/>
        <p:cNvGrpSpPr/>
        <p:nvPr/>
      </p:nvGrpSpPr>
      <p:grpSpPr>
        <a:xfrm>
          <a:off x="0" y="0"/>
          <a:ext cx="0" cy="0"/>
          <a:chOff x="0" y="0"/>
          <a:chExt cx="0" cy="0"/>
        </a:xfrm>
      </p:grpSpPr>
      <p:sp>
        <p:nvSpPr>
          <p:cNvPr id="793" name="Google Shape;793;p1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794" name="Google Shape;794;p131"/>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42" name="Google Shape;142;p24"/>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Código do Órgão Superior</a:t>
            </a:r>
            <a:endParaRPr sz="3600">
              <a:solidFill>
                <a:srgbClr val="F3F3F3"/>
              </a:solidFill>
              <a:latin typeface="Lato Light"/>
              <a:ea typeface="Lato Light"/>
              <a:cs typeface="Lato Light"/>
              <a:sym typeface="Lato Light"/>
            </a:endParaRPr>
          </a:p>
        </p:txBody>
      </p:sp>
      <p:sp>
        <p:nvSpPr>
          <p:cNvPr id="143" name="Google Shape;143;p24"/>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Código do Órgão Superior responsável pela licitação.</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ÓRGÃO SUPERIOR - Unidade da Administração Direta que tenha entidades por ele supervisionadas.</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*Fonte: Manual do SIAFI</a:t>
            </a:r>
            <a:endParaRPr sz="1000">
              <a:solidFill>
                <a:srgbClr val="CCCCCC"/>
              </a:solidFill>
              <a:latin typeface="Lato Light"/>
              <a:ea typeface="Lato Light"/>
              <a:cs typeface="Lato Light"/>
              <a:sym typeface="Lato Light"/>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798" name="Shape 798"/>
        <p:cNvGrpSpPr/>
        <p:nvPr/>
      </p:nvGrpSpPr>
      <p:grpSpPr>
        <a:xfrm>
          <a:off x="0" y="0"/>
          <a:ext cx="0" cy="0"/>
          <a:chOff x="0" y="0"/>
          <a:chExt cx="0" cy="0"/>
        </a:xfrm>
      </p:grpSpPr>
      <p:sp>
        <p:nvSpPr>
          <p:cNvPr id="799" name="Google Shape;799;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800" name="Google Shape;800;p132"/>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04" name="Shape 804"/>
        <p:cNvGrpSpPr/>
        <p:nvPr/>
      </p:nvGrpSpPr>
      <p:grpSpPr>
        <a:xfrm>
          <a:off x="0" y="0"/>
          <a:ext cx="0" cy="0"/>
          <a:chOff x="0" y="0"/>
          <a:chExt cx="0" cy="0"/>
        </a:xfrm>
      </p:grpSpPr>
      <p:sp>
        <p:nvSpPr>
          <p:cNvPr id="805" name="Google Shape;805;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806" name="Google Shape;806;p133"/>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10" name="Shape 810"/>
        <p:cNvGrpSpPr/>
        <p:nvPr/>
      </p:nvGrpSpPr>
      <p:grpSpPr>
        <a:xfrm>
          <a:off x="0" y="0"/>
          <a:ext cx="0" cy="0"/>
          <a:chOff x="0" y="0"/>
          <a:chExt cx="0" cy="0"/>
        </a:xfrm>
      </p:grpSpPr>
      <p:sp>
        <p:nvSpPr>
          <p:cNvPr id="811" name="Google Shape;811;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812" name="Google Shape;812;p134"/>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16" name="Shape 816"/>
        <p:cNvGrpSpPr/>
        <p:nvPr/>
      </p:nvGrpSpPr>
      <p:grpSpPr>
        <a:xfrm>
          <a:off x="0" y="0"/>
          <a:ext cx="0" cy="0"/>
          <a:chOff x="0" y="0"/>
          <a:chExt cx="0" cy="0"/>
        </a:xfrm>
      </p:grpSpPr>
      <p:sp>
        <p:nvSpPr>
          <p:cNvPr id="817" name="Google Shape;817;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818" name="Google Shape;818;p135"/>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22" name="Shape 822"/>
        <p:cNvGrpSpPr/>
        <p:nvPr/>
      </p:nvGrpSpPr>
      <p:grpSpPr>
        <a:xfrm>
          <a:off x="0" y="0"/>
          <a:ext cx="0" cy="0"/>
          <a:chOff x="0" y="0"/>
          <a:chExt cx="0" cy="0"/>
        </a:xfrm>
      </p:grpSpPr>
      <p:sp>
        <p:nvSpPr>
          <p:cNvPr id="823" name="Google Shape;823;p1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824" name="Google Shape;824;p136"/>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28" name="Shape 828"/>
        <p:cNvGrpSpPr/>
        <p:nvPr/>
      </p:nvGrpSpPr>
      <p:grpSpPr>
        <a:xfrm>
          <a:off x="0" y="0"/>
          <a:ext cx="0" cy="0"/>
          <a:chOff x="0" y="0"/>
          <a:chExt cx="0" cy="0"/>
        </a:xfrm>
      </p:grpSpPr>
      <p:sp>
        <p:nvSpPr>
          <p:cNvPr id="829" name="Google Shape;829;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a:t>
            </a:r>
            <a:endParaRPr sz="1800">
              <a:solidFill>
                <a:srgbClr val="93C47D"/>
              </a:solidFill>
              <a:latin typeface="Lato Light"/>
              <a:ea typeface="Lato Light"/>
              <a:cs typeface="Lato Light"/>
              <a:sym typeface="Lato Light"/>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33" name="Shape 833"/>
        <p:cNvGrpSpPr/>
        <p:nvPr/>
      </p:nvGrpSpPr>
      <p:grpSpPr>
        <a:xfrm>
          <a:off x="0" y="0"/>
          <a:ext cx="0" cy="0"/>
          <a:chOff x="0" y="0"/>
          <a:chExt cx="0" cy="0"/>
        </a:xfrm>
      </p:grpSpPr>
      <p:sp>
        <p:nvSpPr>
          <p:cNvPr id="834" name="Google Shape;834;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a:t>
            </a:r>
            <a:endParaRPr sz="1800">
              <a:solidFill>
                <a:srgbClr val="93C47D"/>
              </a:solidFill>
              <a:latin typeface="Lato Light"/>
              <a:ea typeface="Lato Light"/>
              <a:cs typeface="Lato Light"/>
              <a:sym typeface="Lato Light"/>
            </a:endParaRPr>
          </a:p>
        </p:txBody>
      </p:sp>
      <p:sp>
        <p:nvSpPr>
          <p:cNvPr id="835" name="Google Shape;835;p138"/>
          <p:cNvSpPr txBox="1"/>
          <p:nvPr>
            <p:ph type="title"/>
          </p:nvPr>
        </p:nvSpPr>
        <p:spPr>
          <a:xfrm>
            <a:off x="1333350" y="4118550"/>
            <a:ext cx="6477300" cy="829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D9D9D9"/>
                </a:solidFill>
              </a:rPr>
              <a:t>Bidding (</a:t>
            </a:r>
            <a:r>
              <a:rPr lang="en" sz="1200" u="sng">
                <a:solidFill>
                  <a:srgbClr val="D9D9D9"/>
                </a:solidFill>
              </a:rPr>
              <a:t>biddingId</a:t>
            </a:r>
            <a:r>
              <a:rPr lang="en" sz="1200">
                <a:solidFill>
                  <a:srgbClr val="D9D9D9"/>
                </a:solidFill>
              </a:rPr>
              <a:t>, processId, objectName, </a:t>
            </a:r>
            <a:r>
              <a:rPr lang="en" sz="1200" u="sng">
                <a:solidFill>
                  <a:srgbClr val="D9D9D9"/>
                </a:solidFill>
              </a:rPr>
              <a:t>bidType</a:t>
            </a:r>
            <a:r>
              <a:rPr lang="en" sz="1200">
                <a:solidFill>
                  <a:srgbClr val="D9D9D9"/>
                </a:solidFill>
              </a:rPr>
              <a:t>, bidState, </a:t>
            </a:r>
            <a:r>
              <a:rPr lang="en" sz="1200" u="sng">
                <a:solidFill>
                  <a:srgbClr val="D9D9D9"/>
                </a:solidFill>
              </a:rPr>
              <a:t>managementUnitCode</a:t>
            </a:r>
            <a:r>
              <a:rPr lang="en" sz="1200">
                <a:solidFill>
                  <a:srgbClr val="D9D9D9"/>
                </a:solidFill>
              </a:rPr>
              <a:t>, publicationDate, openingDate, value)</a:t>
            </a:r>
            <a:endParaRPr sz="1200">
              <a:solidFill>
                <a:srgbClr val="D9D9D9"/>
              </a:solidFill>
            </a:endParaRPr>
          </a:p>
          <a:p>
            <a:pPr indent="0" lvl="0" marL="0" rtl="0" algn="l">
              <a:spcBef>
                <a:spcPts val="0"/>
              </a:spcBef>
              <a:spcAft>
                <a:spcPts val="0"/>
              </a:spcAft>
              <a:buNone/>
            </a:pPr>
            <a:r>
              <a:rPr lang="en" sz="1200">
                <a:solidFill>
                  <a:srgbClr val="D9D9D9"/>
                </a:solidFill>
              </a:rPr>
              <a:t>	managementUnitCode </a:t>
            </a:r>
            <a:r>
              <a:rPr lang="en" sz="1200">
                <a:solidFill>
                  <a:schemeClr val="accent5"/>
                </a:solidFill>
              </a:rPr>
              <a:t>references </a:t>
            </a:r>
            <a:r>
              <a:rPr lang="en" sz="1200">
                <a:solidFill>
                  <a:srgbClr val="D9D9D9"/>
                </a:solidFill>
              </a:rPr>
              <a:t>ManagentUnit</a:t>
            </a:r>
            <a:endParaRPr sz="1200">
              <a:solidFill>
                <a:srgbClr val="D9D9D9"/>
              </a:solidFill>
            </a:endParaRPr>
          </a:p>
        </p:txBody>
      </p:sp>
      <p:sp>
        <p:nvSpPr>
          <p:cNvPr id="836" name="Google Shape;836;p138"/>
          <p:cNvSpPr txBox="1"/>
          <p:nvPr>
            <p:ph type="title"/>
          </p:nvPr>
        </p:nvSpPr>
        <p:spPr>
          <a:xfrm>
            <a:off x="377500" y="3713875"/>
            <a:ext cx="85206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LicitacaoFN2.csv</a:t>
            </a:r>
            <a:endParaRPr sz="1800">
              <a:latin typeface="Lato Light"/>
              <a:ea typeface="Lato Light"/>
              <a:cs typeface="Lato Light"/>
              <a:sym typeface="Lato Light"/>
            </a:endParaRPr>
          </a:p>
        </p:txBody>
      </p:sp>
      <p:sp>
        <p:nvSpPr>
          <p:cNvPr id="837" name="Google Shape;837;p138"/>
          <p:cNvSpPr txBox="1"/>
          <p:nvPr>
            <p:ph type="title"/>
          </p:nvPr>
        </p:nvSpPr>
        <p:spPr>
          <a:xfrm>
            <a:off x="1333350" y="3095875"/>
            <a:ext cx="6477300" cy="61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D9D9D9"/>
                </a:solidFill>
              </a:rPr>
              <a:t>ManagentUnit (</a:t>
            </a:r>
            <a:r>
              <a:rPr lang="en" sz="1200" u="sng">
                <a:solidFill>
                  <a:srgbClr val="D9D9D9"/>
                </a:solidFill>
              </a:rPr>
              <a:t>managementUnitCode</a:t>
            </a:r>
            <a:r>
              <a:rPr lang="en" sz="1200">
                <a:solidFill>
                  <a:srgbClr val="D9D9D9"/>
                </a:solidFill>
              </a:rPr>
              <a:t>, managementUnitName, agencyCode, city)</a:t>
            </a:r>
            <a:endParaRPr sz="1200">
              <a:solidFill>
                <a:srgbClr val="D9D9D9"/>
              </a:solidFill>
            </a:endParaRPr>
          </a:p>
          <a:p>
            <a:pPr indent="0" lvl="0" marL="0" rtl="0" algn="l">
              <a:spcBef>
                <a:spcPts val="0"/>
              </a:spcBef>
              <a:spcAft>
                <a:spcPts val="0"/>
              </a:spcAft>
              <a:buNone/>
            </a:pPr>
            <a:r>
              <a:rPr lang="en" sz="1200">
                <a:solidFill>
                  <a:srgbClr val="D9D9D9"/>
                </a:solidFill>
              </a:rPr>
              <a:t>agencyCode </a:t>
            </a:r>
            <a:r>
              <a:rPr lang="en" sz="1200">
                <a:solidFill>
                  <a:schemeClr val="accent5"/>
                </a:solidFill>
              </a:rPr>
              <a:t>references </a:t>
            </a:r>
            <a:r>
              <a:rPr lang="en" sz="1200">
                <a:solidFill>
                  <a:srgbClr val="D9D9D9"/>
                </a:solidFill>
              </a:rPr>
              <a:t>Agency</a:t>
            </a:r>
            <a:endParaRPr sz="1200">
              <a:solidFill>
                <a:srgbClr val="D9D9D9"/>
              </a:solidFill>
            </a:endParaRPr>
          </a:p>
        </p:txBody>
      </p:sp>
      <p:sp>
        <p:nvSpPr>
          <p:cNvPr id="838" name="Google Shape;838;p138"/>
          <p:cNvSpPr txBox="1"/>
          <p:nvPr>
            <p:ph type="title"/>
          </p:nvPr>
        </p:nvSpPr>
        <p:spPr>
          <a:xfrm>
            <a:off x="377500" y="2683984"/>
            <a:ext cx="85206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UGFN3.csv</a:t>
            </a:r>
            <a:endParaRPr sz="1800">
              <a:latin typeface="Lato Light"/>
              <a:ea typeface="Lato Light"/>
              <a:cs typeface="Lato Light"/>
              <a:sym typeface="Lato Light"/>
            </a:endParaRPr>
          </a:p>
        </p:txBody>
      </p:sp>
      <p:sp>
        <p:nvSpPr>
          <p:cNvPr id="839" name="Google Shape;839;p138"/>
          <p:cNvSpPr txBox="1"/>
          <p:nvPr>
            <p:ph type="title"/>
          </p:nvPr>
        </p:nvSpPr>
        <p:spPr>
          <a:xfrm>
            <a:off x="1399150" y="2166900"/>
            <a:ext cx="6477300" cy="618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D9D9D9"/>
                </a:solidFill>
              </a:rPr>
              <a:t>ManagentUnit (</a:t>
            </a:r>
            <a:r>
              <a:rPr lang="en" sz="1200" u="sng">
                <a:solidFill>
                  <a:srgbClr val="D9D9D9"/>
                </a:solidFill>
              </a:rPr>
              <a:t>agencyCode</a:t>
            </a:r>
            <a:r>
              <a:rPr lang="en" sz="1200">
                <a:solidFill>
                  <a:srgbClr val="D9D9D9"/>
                </a:solidFill>
              </a:rPr>
              <a:t>, agencyName, superiorAgencyCode)</a:t>
            </a:r>
            <a:endParaRPr sz="1200">
              <a:solidFill>
                <a:srgbClr val="D9D9D9"/>
              </a:solidFill>
            </a:endParaRPr>
          </a:p>
          <a:p>
            <a:pPr indent="0" lvl="0" marL="0" rtl="0" algn="l">
              <a:spcBef>
                <a:spcPts val="0"/>
              </a:spcBef>
              <a:spcAft>
                <a:spcPts val="0"/>
              </a:spcAft>
              <a:buNone/>
            </a:pPr>
            <a:r>
              <a:rPr lang="en" sz="1200">
                <a:solidFill>
                  <a:srgbClr val="D9D9D9"/>
                </a:solidFill>
              </a:rPr>
              <a:t>superiorAgencyCode </a:t>
            </a:r>
            <a:r>
              <a:rPr lang="en" sz="1200">
                <a:solidFill>
                  <a:schemeClr val="accent5"/>
                </a:solidFill>
              </a:rPr>
              <a:t>references </a:t>
            </a:r>
            <a:r>
              <a:rPr lang="en" sz="1200">
                <a:solidFill>
                  <a:srgbClr val="D9D9D9"/>
                </a:solidFill>
              </a:rPr>
              <a:t>SuperiorAgency</a:t>
            </a:r>
            <a:endParaRPr sz="1200">
              <a:solidFill>
                <a:srgbClr val="D9D9D9"/>
              </a:solidFill>
            </a:endParaRPr>
          </a:p>
        </p:txBody>
      </p:sp>
      <p:sp>
        <p:nvSpPr>
          <p:cNvPr id="840" name="Google Shape;840;p138"/>
          <p:cNvSpPr txBox="1"/>
          <p:nvPr>
            <p:ph type="title"/>
          </p:nvPr>
        </p:nvSpPr>
        <p:spPr>
          <a:xfrm>
            <a:off x="377500" y="1755009"/>
            <a:ext cx="85206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Agency</a:t>
            </a:r>
            <a:r>
              <a:rPr lang="en" sz="1800">
                <a:latin typeface="Lato Light"/>
                <a:ea typeface="Lato Light"/>
                <a:cs typeface="Lato Light"/>
                <a:sym typeface="Lato Light"/>
              </a:rPr>
              <a:t>FN3.csv</a:t>
            </a:r>
            <a:endParaRPr sz="1800">
              <a:latin typeface="Lato Light"/>
              <a:ea typeface="Lato Light"/>
              <a:cs typeface="Lato Light"/>
              <a:sym typeface="Lato Light"/>
            </a:endParaRPr>
          </a:p>
        </p:txBody>
      </p:sp>
      <p:sp>
        <p:nvSpPr>
          <p:cNvPr id="841" name="Google Shape;841;p138"/>
          <p:cNvSpPr txBox="1"/>
          <p:nvPr>
            <p:ph type="title"/>
          </p:nvPr>
        </p:nvSpPr>
        <p:spPr>
          <a:xfrm>
            <a:off x="1399150" y="1518425"/>
            <a:ext cx="6477300" cy="33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D9D9D9"/>
                </a:solidFill>
              </a:rPr>
              <a:t>SuperiorAgency</a:t>
            </a:r>
            <a:r>
              <a:rPr lang="en" sz="1200">
                <a:solidFill>
                  <a:srgbClr val="D9D9D9"/>
                </a:solidFill>
              </a:rPr>
              <a:t>(</a:t>
            </a:r>
            <a:r>
              <a:rPr lang="en" sz="1200" u="sng">
                <a:solidFill>
                  <a:srgbClr val="D9D9D9"/>
                </a:solidFill>
              </a:rPr>
              <a:t>superiorAgencyCode</a:t>
            </a:r>
            <a:r>
              <a:rPr lang="en" sz="1200">
                <a:solidFill>
                  <a:srgbClr val="D9D9D9"/>
                </a:solidFill>
              </a:rPr>
              <a:t>, </a:t>
            </a:r>
            <a:r>
              <a:rPr lang="en" sz="1200">
                <a:solidFill>
                  <a:srgbClr val="D9D9D9"/>
                </a:solidFill>
              </a:rPr>
              <a:t>superiorAgencyName</a:t>
            </a:r>
            <a:r>
              <a:rPr lang="en" sz="1200">
                <a:solidFill>
                  <a:srgbClr val="D9D9D9"/>
                </a:solidFill>
              </a:rPr>
              <a:t>)</a:t>
            </a:r>
            <a:endParaRPr sz="1200">
              <a:solidFill>
                <a:srgbClr val="D9D9D9"/>
              </a:solidFill>
            </a:endParaRPr>
          </a:p>
          <a:p>
            <a:pPr indent="0" lvl="0" marL="0" rtl="0" algn="l">
              <a:spcBef>
                <a:spcPts val="0"/>
              </a:spcBef>
              <a:spcAft>
                <a:spcPts val="0"/>
              </a:spcAft>
              <a:buNone/>
            </a:pPr>
            <a:r>
              <a:t/>
            </a:r>
            <a:endParaRPr sz="1200">
              <a:solidFill>
                <a:srgbClr val="D9D9D9"/>
              </a:solidFill>
            </a:endParaRPr>
          </a:p>
        </p:txBody>
      </p:sp>
      <p:sp>
        <p:nvSpPr>
          <p:cNvPr id="842" name="Google Shape;842;p138"/>
          <p:cNvSpPr txBox="1"/>
          <p:nvPr>
            <p:ph type="title"/>
          </p:nvPr>
        </p:nvSpPr>
        <p:spPr>
          <a:xfrm>
            <a:off x="377500" y="1017734"/>
            <a:ext cx="8520600" cy="41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Superior</a:t>
            </a:r>
            <a:r>
              <a:rPr lang="en" sz="1800">
                <a:latin typeface="Lato Light"/>
                <a:ea typeface="Lato Light"/>
                <a:cs typeface="Lato Light"/>
                <a:sym typeface="Lato Light"/>
              </a:rPr>
              <a:t>Agency.csv</a:t>
            </a:r>
            <a:endParaRPr sz="1800">
              <a:latin typeface="Lato Light"/>
              <a:ea typeface="Lato Light"/>
              <a:cs typeface="Lato Light"/>
              <a:sym typeface="Lato Light"/>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46" name="Shape 846"/>
        <p:cNvGrpSpPr/>
        <p:nvPr/>
      </p:nvGrpSpPr>
      <p:grpSpPr>
        <a:xfrm>
          <a:off x="0" y="0"/>
          <a:ext cx="0" cy="0"/>
          <a:chOff x="0" y="0"/>
          <a:chExt cx="0" cy="0"/>
        </a:xfrm>
      </p:grpSpPr>
      <p:sp>
        <p:nvSpPr>
          <p:cNvPr id="847" name="Google Shape;847;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FN3</a:t>
            </a:r>
            <a:endParaRPr sz="1800">
              <a:solidFill>
                <a:srgbClr val="93C47D"/>
              </a:solidFill>
              <a:latin typeface="Lato Light"/>
              <a:ea typeface="Lato Light"/>
              <a:cs typeface="Lato Light"/>
              <a:sym typeface="Lato Light"/>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51" name="Shape 851"/>
        <p:cNvGrpSpPr/>
        <p:nvPr/>
      </p:nvGrpSpPr>
      <p:grpSpPr>
        <a:xfrm>
          <a:off x="0" y="0"/>
          <a:ext cx="0" cy="0"/>
          <a:chOff x="0" y="0"/>
          <a:chExt cx="0" cy="0"/>
        </a:xfrm>
      </p:grpSpPr>
      <p:sp>
        <p:nvSpPr>
          <p:cNvPr id="852" name="Google Shape;852;p140"/>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3 - Conceptual Model</a:t>
            </a:r>
            <a:endParaRPr sz="1800">
              <a:solidFill>
                <a:srgbClr val="93C47D"/>
              </a:solidFill>
              <a:latin typeface="Lato Light"/>
              <a:ea typeface="Lato Light"/>
              <a:cs typeface="Lato Light"/>
              <a:sym typeface="Lato Light"/>
            </a:endParaRPr>
          </a:p>
        </p:txBody>
      </p:sp>
      <p:pic>
        <p:nvPicPr>
          <p:cNvPr id="853" name="Google Shape;853;p140"/>
          <p:cNvPicPr preferRelativeResize="0"/>
          <p:nvPr/>
        </p:nvPicPr>
        <p:blipFill>
          <a:blip r:embed="rId3">
            <a:alphaModFix/>
          </a:blip>
          <a:stretch>
            <a:fillRect/>
          </a:stretch>
        </p:blipFill>
        <p:spPr>
          <a:xfrm>
            <a:off x="-197562" y="-683801"/>
            <a:ext cx="9539123" cy="6511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57" name="Shape 857"/>
        <p:cNvGrpSpPr/>
        <p:nvPr/>
      </p:nvGrpSpPr>
      <p:grpSpPr>
        <a:xfrm>
          <a:off x="0" y="0"/>
          <a:ext cx="0" cy="0"/>
          <a:chOff x="0" y="0"/>
          <a:chExt cx="0" cy="0"/>
        </a:xfrm>
      </p:grpSpPr>
      <p:sp>
        <p:nvSpPr>
          <p:cNvPr id="858" name="Google Shape;858;p141"/>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3 - Conceptual Model</a:t>
            </a:r>
            <a:endParaRPr sz="1800">
              <a:solidFill>
                <a:srgbClr val="93C47D"/>
              </a:solidFill>
              <a:latin typeface="Lato Light"/>
              <a:ea typeface="Lato Light"/>
              <a:cs typeface="Lato Light"/>
              <a:sym typeface="Lato Light"/>
            </a:endParaRPr>
          </a:p>
        </p:txBody>
      </p:sp>
      <p:pic>
        <p:nvPicPr>
          <p:cNvPr id="859" name="Google Shape;859;p141"/>
          <p:cNvPicPr preferRelativeResize="0"/>
          <p:nvPr/>
        </p:nvPicPr>
        <p:blipFill>
          <a:blip r:embed="rId3">
            <a:alphaModFix/>
          </a:blip>
          <a:stretch>
            <a:fillRect/>
          </a:stretch>
        </p:blipFill>
        <p:spPr>
          <a:xfrm>
            <a:off x="-197562" y="-683801"/>
            <a:ext cx="9539123" cy="65111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49" name="Google Shape;149;p25"/>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Nome Órgão Superior</a:t>
            </a:r>
            <a:endParaRPr sz="3600">
              <a:solidFill>
                <a:srgbClr val="F3F3F3"/>
              </a:solidFill>
              <a:latin typeface="Lato Light"/>
              <a:ea typeface="Lato Light"/>
              <a:cs typeface="Lato Light"/>
              <a:sym typeface="Lato Light"/>
            </a:endParaRPr>
          </a:p>
        </p:txBody>
      </p:sp>
      <p:sp>
        <p:nvSpPr>
          <p:cNvPr id="150" name="Google Shape;150;p25"/>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Nome do Órgão Superior</a:t>
            </a:r>
            <a:endParaRPr sz="1000">
              <a:solidFill>
                <a:srgbClr val="CCCCCC"/>
              </a:solidFill>
              <a:latin typeface="Lato Light"/>
              <a:ea typeface="Lato Light"/>
              <a:cs typeface="Lato Light"/>
              <a:sym typeface="Lato Light"/>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63" name="Shape 863"/>
        <p:cNvGrpSpPr/>
        <p:nvPr/>
      </p:nvGrpSpPr>
      <p:grpSpPr>
        <a:xfrm>
          <a:off x="0" y="0"/>
          <a:ext cx="0" cy="0"/>
          <a:chOff x="0" y="0"/>
          <a:chExt cx="0" cy="0"/>
        </a:xfrm>
      </p:grpSpPr>
      <p:sp>
        <p:nvSpPr>
          <p:cNvPr id="864" name="Google Shape;864;p142"/>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3 - Logical Model</a:t>
            </a:r>
            <a:endParaRPr sz="1800">
              <a:solidFill>
                <a:srgbClr val="93C47D"/>
              </a:solidFill>
              <a:latin typeface="Lato Light"/>
              <a:ea typeface="Lato Light"/>
              <a:cs typeface="Lato Light"/>
              <a:sym typeface="Lato Light"/>
            </a:endParaRPr>
          </a:p>
        </p:txBody>
      </p:sp>
      <p:pic>
        <p:nvPicPr>
          <p:cNvPr id="865" name="Google Shape;865;p142"/>
          <p:cNvPicPr preferRelativeResize="0"/>
          <p:nvPr/>
        </p:nvPicPr>
        <p:blipFill>
          <a:blip r:embed="rId3">
            <a:alphaModFix/>
          </a:blip>
          <a:stretch>
            <a:fillRect/>
          </a:stretch>
        </p:blipFill>
        <p:spPr>
          <a:xfrm>
            <a:off x="1693475" y="940325"/>
            <a:ext cx="5757059" cy="3898374"/>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69" name="Shape 869"/>
        <p:cNvGrpSpPr/>
        <p:nvPr/>
      </p:nvGrpSpPr>
      <p:grpSpPr>
        <a:xfrm>
          <a:off x="0" y="0"/>
          <a:ext cx="0" cy="0"/>
          <a:chOff x="0" y="0"/>
          <a:chExt cx="0" cy="0"/>
        </a:xfrm>
      </p:grpSpPr>
      <p:sp>
        <p:nvSpPr>
          <p:cNvPr id="870" name="Google Shape;870;p143"/>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a:t>
            </a:r>
            <a:endParaRPr sz="1800">
              <a:solidFill>
                <a:srgbClr val="93C47D"/>
              </a:solidFill>
              <a:latin typeface="Lato Light"/>
              <a:ea typeface="Lato Light"/>
              <a:cs typeface="Lato Light"/>
              <a:sym typeface="Lato Light"/>
            </a:endParaRPr>
          </a:p>
        </p:txBody>
      </p:sp>
      <p:sp>
        <p:nvSpPr>
          <p:cNvPr id="871" name="Google Shape;871;p143"/>
          <p:cNvSpPr txBox="1"/>
          <p:nvPr/>
        </p:nvSpPr>
        <p:spPr>
          <a:xfrm>
            <a:off x="1697700" y="1353150"/>
            <a:ext cx="5748600" cy="243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D9D9D9"/>
                </a:solidFill>
                <a:latin typeface="Lato"/>
                <a:ea typeface="Lato"/>
                <a:cs typeface="Lato"/>
                <a:sym typeface="Lato"/>
              </a:rPr>
              <a:t>CSV -&gt; SQL</a:t>
            </a:r>
            <a:endParaRPr sz="3000">
              <a:solidFill>
                <a:srgbClr val="D9D9D9"/>
              </a:solidFill>
              <a:latin typeface="Lato"/>
              <a:ea typeface="Lato"/>
              <a:cs typeface="Lato"/>
              <a:sym typeface="Lat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75" name="Shape 875"/>
        <p:cNvGrpSpPr/>
        <p:nvPr/>
      </p:nvGrpSpPr>
      <p:grpSpPr>
        <a:xfrm>
          <a:off x="0" y="0"/>
          <a:ext cx="0" cy="0"/>
          <a:chOff x="0" y="0"/>
          <a:chExt cx="0" cy="0"/>
        </a:xfrm>
      </p:grpSpPr>
      <p:sp>
        <p:nvSpPr>
          <p:cNvPr id="876" name="Google Shape;876;p144"/>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 - </a:t>
            </a:r>
            <a:r>
              <a:rPr lang="en" sz="1800">
                <a:solidFill>
                  <a:srgbClr val="E06666"/>
                </a:solidFill>
                <a:latin typeface="Lato Light"/>
                <a:ea typeface="Lato Light"/>
                <a:cs typeface="Lato Light"/>
                <a:sym typeface="Lato Light"/>
              </a:rPr>
              <a:t>Dust</a:t>
            </a:r>
            <a:endParaRPr sz="1800">
              <a:solidFill>
                <a:srgbClr val="E06666"/>
              </a:solidFill>
              <a:latin typeface="Lato Light"/>
              <a:ea typeface="Lato Light"/>
              <a:cs typeface="Lato Light"/>
              <a:sym typeface="Lato Light"/>
            </a:endParaRPr>
          </a:p>
        </p:txBody>
      </p:sp>
      <p:pic>
        <p:nvPicPr>
          <p:cNvPr id="877" name="Google Shape;877;p144"/>
          <p:cNvPicPr preferRelativeResize="0"/>
          <p:nvPr/>
        </p:nvPicPr>
        <p:blipFill>
          <a:blip r:embed="rId3">
            <a:alphaModFix/>
          </a:blip>
          <a:stretch>
            <a:fillRect/>
          </a:stretch>
        </p:blipFill>
        <p:spPr>
          <a:xfrm>
            <a:off x="1453300" y="940325"/>
            <a:ext cx="6237400" cy="389837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81" name="Shape 881"/>
        <p:cNvGrpSpPr/>
        <p:nvPr/>
      </p:nvGrpSpPr>
      <p:grpSpPr>
        <a:xfrm>
          <a:off x="0" y="0"/>
          <a:ext cx="0" cy="0"/>
          <a:chOff x="0" y="0"/>
          <a:chExt cx="0" cy="0"/>
        </a:xfrm>
      </p:grpSpPr>
      <p:sp>
        <p:nvSpPr>
          <p:cNvPr id="882" name="Google Shape;882;p145"/>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 - </a:t>
            </a:r>
            <a:r>
              <a:rPr lang="en" sz="1800">
                <a:solidFill>
                  <a:srgbClr val="E06666"/>
                </a:solidFill>
                <a:latin typeface="Lato Light"/>
                <a:ea typeface="Lato Light"/>
                <a:cs typeface="Lato Light"/>
                <a:sym typeface="Lato Light"/>
              </a:rPr>
              <a:t>Dust</a:t>
            </a:r>
            <a:endParaRPr sz="1800">
              <a:solidFill>
                <a:srgbClr val="E06666"/>
              </a:solidFill>
              <a:latin typeface="Lato Light"/>
              <a:ea typeface="Lato Light"/>
              <a:cs typeface="Lato Light"/>
              <a:sym typeface="Lato Light"/>
            </a:endParaRPr>
          </a:p>
        </p:txBody>
      </p:sp>
      <p:pic>
        <p:nvPicPr>
          <p:cNvPr id="883" name="Google Shape;883;p145"/>
          <p:cNvPicPr preferRelativeResize="0"/>
          <p:nvPr/>
        </p:nvPicPr>
        <p:blipFill>
          <a:blip r:embed="rId3">
            <a:alphaModFix/>
          </a:blip>
          <a:stretch>
            <a:fillRect/>
          </a:stretch>
        </p:blipFill>
        <p:spPr>
          <a:xfrm>
            <a:off x="1453300" y="940325"/>
            <a:ext cx="6237400" cy="389837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87" name="Shape 887"/>
        <p:cNvGrpSpPr/>
        <p:nvPr/>
      </p:nvGrpSpPr>
      <p:grpSpPr>
        <a:xfrm>
          <a:off x="0" y="0"/>
          <a:ext cx="0" cy="0"/>
          <a:chOff x="0" y="0"/>
          <a:chExt cx="0" cy="0"/>
        </a:xfrm>
      </p:grpSpPr>
      <p:sp>
        <p:nvSpPr>
          <p:cNvPr id="888" name="Google Shape;888;p146"/>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 - </a:t>
            </a:r>
            <a:r>
              <a:rPr lang="en" sz="1800">
                <a:solidFill>
                  <a:srgbClr val="E06666"/>
                </a:solidFill>
                <a:latin typeface="Lato Light"/>
                <a:ea typeface="Lato Light"/>
                <a:cs typeface="Lato Light"/>
                <a:sym typeface="Lato Light"/>
              </a:rPr>
              <a:t>Dust</a:t>
            </a:r>
            <a:endParaRPr sz="1800">
              <a:solidFill>
                <a:srgbClr val="E06666"/>
              </a:solidFill>
              <a:latin typeface="Lato Light"/>
              <a:ea typeface="Lato Light"/>
              <a:cs typeface="Lato Light"/>
              <a:sym typeface="Lato Light"/>
            </a:endParaRPr>
          </a:p>
        </p:txBody>
      </p:sp>
      <p:pic>
        <p:nvPicPr>
          <p:cNvPr id="889" name="Google Shape;889;p146"/>
          <p:cNvPicPr preferRelativeResize="0"/>
          <p:nvPr/>
        </p:nvPicPr>
        <p:blipFill>
          <a:blip r:embed="rId3">
            <a:alphaModFix/>
          </a:blip>
          <a:stretch>
            <a:fillRect/>
          </a:stretch>
        </p:blipFill>
        <p:spPr>
          <a:xfrm>
            <a:off x="1453300" y="940325"/>
            <a:ext cx="6237400" cy="38983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93" name="Shape 893"/>
        <p:cNvGrpSpPr/>
        <p:nvPr/>
      </p:nvGrpSpPr>
      <p:grpSpPr>
        <a:xfrm>
          <a:off x="0" y="0"/>
          <a:ext cx="0" cy="0"/>
          <a:chOff x="0" y="0"/>
          <a:chExt cx="0" cy="0"/>
        </a:xfrm>
      </p:grpSpPr>
      <p:sp>
        <p:nvSpPr>
          <p:cNvPr id="894" name="Google Shape;894;p147"/>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 - </a:t>
            </a:r>
            <a:r>
              <a:rPr lang="en" sz="1800">
                <a:solidFill>
                  <a:srgbClr val="E06666"/>
                </a:solidFill>
                <a:latin typeface="Lato Light"/>
                <a:ea typeface="Lato Light"/>
                <a:cs typeface="Lato Light"/>
                <a:sym typeface="Lato Light"/>
              </a:rPr>
              <a:t>Dust</a:t>
            </a:r>
            <a:endParaRPr sz="1800">
              <a:solidFill>
                <a:srgbClr val="E06666"/>
              </a:solidFill>
              <a:latin typeface="Lato Light"/>
              <a:ea typeface="Lato Light"/>
              <a:cs typeface="Lato Light"/>
              <a:sym typeface="Lato Light"/>
            </a:endParaRPr>
          </a:p>
        </p:txBody>
      </p:sp>
      <p:pic>
        <p:nvPicPr>
          <p:cNvPr id="895" name="Google Shape;895;p147"/>
          <p:cNvPicPr preferRelativeResize="0"/>
          <p:nvPr/>
        </p:nvPicPr>
        <p:blipFill>
          <a:blip r:embed="rId3">
            <a:alphaModFix/>
          </a:blip>
          <a:stretch>
            <a:fillRect/>
          </a:stretch>
        </p:blipFill>
        <p:spPr>
          <a:xfrm>
            <a:off x="1453300" y="940325"/>
            <a:ext cx="6237400" cy="389837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899" name="Shape 899"/>
        <p:cNvGrpSpPr/>
        <p:nvPr/>
      </p:nvGrpSpPr>
      <p:grpSpPr>
        <a:xfrm>
          <a:off x="0" y="0"/>
          <a:ext cx="0" cy="0"/>
          <a:chOff x="0" y="0"/>
          <a:chExt cx="0" cy="0"/>
        </a:xfrm>
      </p:grpSpPr>
      <p:sp>
        <p:nvSpPr>
          <p:cNvPr id="900" name="Google Shape;900;p148"/>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 - </a:t>
            </a:r>
            <a:r>
              <a:rPr lang="en" sz="1800">
                <a:solidFill>
                  <a:srgbClr val="E06666"/>
                </a:solidFill>
                <a:latin typeface="Lato Light"/>
                <a:ea typeface="Lato Light"/>
                <a:cs typeface="Lato Light"/>
                <a:sym typeface="Lato Light"/>
              </a:rPr>
              <a:t>Dust - [</a:t>
            </a:r>
            <a:r>
              <a:rPr lang="en" sz="1800">
                <a:solidFill>
                  <a:srgbClr val="CA39A7"/>
                </a:solidFill>
                <a:latin typeface="Lato Light"/>
                <a:ea typeface="Lato Light"/>
                <a:cs typeface="Lato Light"/>
                <a:sym typeface="Lato Light"/>
              </a:rPr>
              <a:t>Extracted] Licitacoes.csv - </a:t>
            </a:r>
            <a:r>
              <a:rPr lang="en" sz="1800">
                <a:solidFill>
                  <a:srgbClr val="CA39A7"/>
                </a:solidFill>
                <a:latin typeface="Lato Light"/>
                <a:ea typeface="Lato Light"/>
                <a:cs typeface="Lato Light"/>
                <a:sym typeface="Lato Light"/>
              </a:rPr>
              <a:t>Result Sample</a:t>
            </a:r>
            <a:endParaRPr sz="1800">
              <a:solidFill>
                <a:srgbClr val="CA39A7"/>
              </a:solidFill>
              <a:latin typeface="Lato Light"/>
              <a:ea typeface="Lato Light"/>
              <a:cs typeface="Lato Light"/>
              <a:sym typeface="Lato Light"/>
            </a:endParaRPr>
          </a:p>
        </p:txBody>
      </p:sp>
      <p:sp>
        <p:nvSpPr>
          <p:cNvPr id="901" name="Google Shape;901;p148"/>
          <p:cNvSpPr txBox="1"/>
          <p:nvPr/>
        </p:nvSpPr>
        <p:spPr>
          <a:xfrm>
            <a:off x="760950" y="1344750"/>
            <a:ext cx="7622100" cy="245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insert into </a:t>
            </a:r>
            <a:r>
              <a:rPr lang="en">
                <a:solidFill>
                  <a:srgbClr val="D9D9D9"/>
                </a:solidFill>
              </a:rPr>
              <a:t>Bidding </a:t>
            </a:r>
            <a:r>
              <a:rPr lang="en">
                <a:solidFill>
                  <a:schemeClr val="accent5"/>
                </a:solidFill>
              </a:rPr>
              <a:t>values (</a:t>
            </a:r>
            <a:r>
              <a:rPr lang="en">
                <a:solidFill>
                  <a:srgbClr val="E06666"/>
                </a:solidFill>
              </a:rPr>
              <a:t>22019,'23209000091201961','Objeto: Pagamento de anuidade 2019 do Campus Bambuí, junto ao Conselho Regional de Química de Minas Gerais.','Inexigibilidade de Licitação','Encerrado',26000,'Ministério da Educação',26409,'Instituto Federal de Educação, Ciência e Tecn',158275,'INST.FED.MINAS GERAIS/CAMPUS BAMBUÍ','BAMBUI','1900-01-01',null,982.00</a:t>
            </a:r>
            <a:r>
              <a:rPr lang="en">
                <a:solidFill>
                  <a:schemeClr val="accent5"/>
                </a:solidFill>
              </a:rPr>
              <a:t>);</a:t>
            </a:r>
            <a:endParaRPr>
              <a:solidFill>
                <a:schemeClr val="accent5"/>
              </a:solidFill>
            </a:endParaRPr>
          </a:p>
          <a:p>
            <a:pPr indent="0" lvl="0" marL="0" rtl="0" algn="l">
              <a:spcBef>
                <a:spcPts val="0"/>
              </a:spcBef>
              <a:spcAft>
                <a:spcPts val="0"/>
              </a:spcAft>
              <a:buNone/>
            </a:pPr>
            <a:r>
              <a:t/>
            </a:r>
            <a:endParaRPr>
              <a:solidFill>
                <a:srgbClr val="D9D9D9"/>
              </a:solidFill>
            </a:endParaRPr>
          </a:p>
          <a:p>
            <a:pPr indent="0" lvl="0" marL="0" rtl="0" algn="l">
              <a:spcBef>
                <a:spcPts val="0"/>
              </a:spcBef>
              <a:spcAft>
                <a:spcPts val="0"/>
              </a:spcAft>
              <a:buNone/>
            </a:pPr>
            <a:r>
              <a:rPr lang="en">
                <a:solidFill>
                  <a:srgbClr val="D9D9D9"/>
                </a:solidFill>
              </a:rPr>
              <a:t>[...]</a:t>
            </a:r>
            <a:endParaRPr>
              <a:solidFill>
                <a:srgbClr val="D9D9D9"/>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905" name="Shape 905"/>
        <p:cNvGrpSpPr/>
        <p:nvPr/>
      </p:nvGrpSpPr>
      <p:grpSpPr>
        <a:xfrm>
          <a:off x="0" y="0"/>
          <a:ext cx="0" cy="0"/>
          <a:chOff x="0" y="0"/>
          <a:chExt cx="0" cy="0"/>
        </a:xfrm>
      </p:grpSpPr>
      <p:sp>
        <p:nvSpPr>
          <p:cNvPr id="906" name="Google Shape;906;p149"/>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 - </a:t>
            </a:r>
            <a:r>
              <a:rPr lang="en" sz="1800">
                <a:solidFill>
                  <a:srgbClr val="E06666"/>
                </a:solidFill>
                <a:latin typeface="Lato Light"/>
                <a:ea typeface="Lato Light"/>
                <a:cs typeface="Lato Light"/>
                <a:sym typeface="Lato Light"/>
              </a:rPr>
              <a:t>SQL Normalizer</a:t>
            </a:r>
            <a:endParaRPr sz="1800">
              <a:solidFill>
                <a:srgbClr val="E06666"/>
              </a:solidFill>
              <a:latin typeface="Lato Light"/>
              <a:ea typeface="Lato Light"/>
              <a:cs typeface="Lato Light"/>
              <a:sym typeface="Lato Light"/>
            </a:endParaRPr>
          </a:p>
        </p:txBody>
      </p:sp>
      <p:sp>
        <p:nvSpPr>
          <p:cNvPr id="907" name="Google Shape;907;p149"/>
          <p:cNvSpPr txBox="1"/>
          <p:nvPr/>
        </p:nvSpPr>
        <p:spPr>
          <a:xfrm>
            <a:off x="1074450" y="2052000"/>
            <a:ext cx="6995100" cy="10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insert into </a:t>
            </a:r>
            <a:r>
              <a:rPr lang="en">
                <a:solidFill>
                  <a:srgbClr val="D9D9D9"/>
                </a:solidFill>
              </a:rPr>
              <a:t>SuperiorAgency </a:t>
            </a:r>
            <a:r>
              <a:rPr lang="en">
                <a:solidFill>
                  <a:schemeClr val="accent5"/>
                </a:solidFill>
              </a:rPr>
              <a:t>(</a:t>
            </a:r>
            <a:r>
              <a:rPr lang="en">
                <a:solidFill>
                  <a:srgbClr val="D9D9D9"/>
                </a:solidFill>
              </a:rPr>
              <a:t>superiorAgencyCode</a:t>
            </a:r>
            <a:r>
              <a:rPr lang="en">
                <a:solidFill>
                  <a:schemeClr val="accent5"/>
                </a:solidFill>
              </a:rPr>
              <a:t>,</a:t>
            </a:r>
            <a:r>
              <a:rPr lang="en">
                <a:solidFill>
                  <a:srgbClr val="D9D9D9"/>
                </a:solidFill>
              </a:rPr>
              <a:t> superiorAgencyName</a:t>
            </a:r>
            <a:r>
              <a:rPr lang="en">
                <a:solidFill>
                  <a:schemeClr val="accent5"/>
                </a:solidFill>
              </a:rPr>
              <a:t>)</a:t>
            </a:r>
            <a:endParaRPr>
              <a:solidFill>
                <a:schemeClr val="accent5"/>
              </a:solidFill>
            </a:endParaRPr>
          </a:p>
          <a:p>
            <a:pPr indent="0" lvl="0" marL="0" rtl="0" algn="l">
              <a:spcBef>
                <a:spcPts val="0"/>
              </a:spcBef>
              <a:spcAft>
                <a:spcPts val="0"/>
              </a:spcAft>
              <a:buNone/>
            </a:pPr>
            <a:r>
              <a:rPr lang="en">
                <a:solidFill>
                  <a:schemeClr val="accent5"/>
                </a:solidFill>
              </a:rPr>
              <a:t>select distinct</a:t>
            </a:r>
            <a:r>
              <a:rPr lang="en"/>
              <a:t> </a:t>
            </a:r>
            <a:r>
              <a:rPr lang="en">
                <a:solidFill>
                  <a:srgbClr val="D9D9D9"/>
                </a:solidFill>
              </a:rPr>
              <a:t>superiorAgencyCode</a:t>
            </a:r>
            <a:r>
              <a:rPr lang="en">
                <a:solidFill>
                  <a:schemeClr val="accent5"/>
                </a:solidFill>
              </a:rPr>
              <a:t>,</a:t>
            </a:r>
            <a:r>
              <a:rPr lang="en">
                <a:solidFill>
                  <a:srgbClr val="D9D9D9"/>
                </a:solidFill>
              </a:rPr>
              <a:t> superiorAgencyName</a:t>
            </a:r>
            <a:endParaRPr>
              <a:solidFill>
                <a:srgbClr val="D9D9D9"/>
              </a:solidFill>
            </a:endParaRPr>
          </a:p>
          <a:p>
            <a:pPr indent="0" lvl="0" marL="0" rtl="0" algn="l">
              <a:spcBef>
                <a:spcPts val="0"/>
              </a:spcBef>
              <a:spcAft>
                <a:spcPts val="0"/>
              </a:spcAft>
              <a:buNone/>
            </a:pPr>
            <a:r>
              <a:rPr lang="en">
                <a:solidFill>
                  <a:schemeClr val="accent5"/>
                </a:solidFill>
              </a:rPr>
              <a:t>from </a:t>
            </a:r>
            <a:r>
              <a:rPr lang="en">
                <a:solidFill>
                  <a:srgbClr val="D9D9D9"/>
                </a:solidFill>
              </a:rPr>
              <a:t>bidding</a:t>
            </a:r>
            <a:r>
              <a:rPr lang="en">
                <a:solidFill>
                  <a:schemeClr val="accent5"/>
                </a:solidFill>
              </a:rPr>
              <a:t>;</a:t>
            </a:r>
            <a:endParaRPr>
              <a:solidFill>
                <a:schemeClr val="accent5"/>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911" name="Shape 911"/>
        <p:cNvGrpSpPr/>
        <p:nvPr/>
      </p:nvGrpSpPr>
      <p:grpSpPr>
        <a:xfrm>
          <a:off x="0" y="0"/>
          <a:ext cx="0" cy="0"/>
          <a:chOff x="0" y="0"/>
          <a:chExt cx="0" cy="0"/>
        </a:xfrm>
      </p:grpSpPr>
      <p:sp>
        <p:nvSpPr>
          <p:cNvPr id="912" name="Google Shape;912;p150"/>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 - </a:t>
            </a:r>
            <a:r>
              <a:rPr lang="en" sz="1800">
                <a:solidFill>
                  <a:srgbClr val="E06666"/>
                </a:solidFill>
                <a:latin typeface="Lato Light"/>
                <a:ea typeface="Lato Light"/>
                <a:cs typeface="Lato Light"/>
                <a:sym typeface="Lato Light"/>
              </a:rPr>
              <a:t>SQL Normalizer</a:t>
            </a:r>
            <a:endParaRPr sz="1800">
              <a:latin typeface="Lato Light"/>
              <a:ea typeface="Lato Light"/>
              <a:cs typeface="Lato Light"/>
              <a:sym typeface="Lato Light"/>
            </a:endParaRPr>
          </a:p>
        </p:txBody>
      </p:sp>
      <p:sp>
        <p:nvSpPr>
          <p:cNvPr id="913" name="Google Shape;913;p150"/>
          <p:cNvSpPr txBox="1"/>
          <p:nvPr/>
        </p:nvSpPr>
        <p:spPr>
          <a:xfrm>
            <a:off x="1075800" y="2052000"/>
            <a:ext cx="6992400" cy="10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insert into </a:t>
            </a:r>
            <a:r>
              <a:rPr lang="en">
                <a:solidFill>
                  <a:srgbClr val="D9D9D9"/>
                </a:solidFill>
              </a:rPr>
              <a:t>Agency </a:t>
            </a:r>
            <a:r>
              <a:rPr lang="en">
                <a:solidFill>
                  <a:schemeClr val="accent5"/>
                </a:solidFill>
              </a:rPr>
              <a:t>(</a:t>
            </a:r>
            <a:r>
              <a:rPr lang="en">
                <a:solidFill>
                  <a:srgbClr val="D9D9D9"/>
                </a:solidFill>
              </a:rPr>
              <a:t>agencyCode</a:t>
            </a:r>
            <a:r>
              <a:rPr lang="en">
                <a:solidFill>
                  <a:schemeClr val="accent5"/>
                </a:solidFill>
              </a:rPr>
              <a:t>,</a:t>
            </a:r>
            <a:r>
              <a:rPr lang="en">
                <a:solidFill>
                  <a:srgbClr val="D9D9D9"/>
                </a:solidFill>
              </a:rPr>
              <a:t> agencyName</a:t>
            </a:r>
            <a:r>
              <a:rPr lang="en">
                <a:solidFill>
                  <a:schemeClr val="accent5"/>
                </a:solidFill>
              </a:rPr>
              <a:t>,</a:t>
            </a:r>
            <a:r>
              <a:rPr lang="en">
                <a:solidFill>
                  <a:srgbClr val="D9D9D9"/>
                </a:solidFill>
              </a:rPr>
              <a:t> superiorAgencyCode</a:t>
            </a:r>
            <a:r>
              <a:rPr lang="en">
                <a:solidFill>
                  <a:schemeClr val="accent5"/>
                </a:solidFill>
              </a:rPr>
              <a:t>)</a:t>
            </a:r>
            <a:endParaRPr>
              <a:solidFill>
                <a:schemeClr val="accent5"/>
              </a:solidFill>
            </a:endParaRPr>
          </a:p>
          <a:p>
            <a:pPr indent="0" lvl="0" marL="0" rtl="0" algn="l">
              <a:spcBef>
                <a:spcPts val="0"/>
              </a:spcBef>
              <a:spcAft>
                <a:spcPts val="0"/>
              </a:spcAft>
              <a:buNone/>
            </a:pPr>
            <a:r>
              <a:rPr lang="en">
                <a:solidFill>
                  <a:schemeClr val="accent5"/>
                </a:solidFill>
              </a:rPr>
              <a:t>select distinct</a:t>
            </a:r>
            <a:r>
              <a:rPr lang="en"/>
              <a:t> </a:t>
            </a:r>
            <a:r>
              <a:rPr lang="en">
                <a:solidFill>
                  <a:srgbClr val="D9D9D9"/>
                </a:solidFill>
              </a:rPr>
              <a:t>agencyCode</a:t>
            </a:r>
            <a:r>
              <a:rPr lang="en">
                <a:solidFill>
                  <a:schemeClr val="accent5"/>
                </a:solidFill>
              </a:rPr>
              <a:t>,</a:t>
            </a:r>
            <a:r>
              <a:rPr lang="en">
                <a:solidFill>
                  <a:srgbClr val="D9D9D9"/>
                </a:solidFill>
              </a:rPr>
              <a:t> agencyName</a:t>
            </a:r>
            <a:r>
              <a:rPr lang="en">
                <a:solidFill>
                  <a:schemeClr val="accent5"/>
                </a:solidFill>
              </a:rPr>
              <a:t>,</a:t>
            </a:r>
            <a:r>
              <a:rPr lang="en">
                <a:solidFill>
                  <a:srgbClr val="D9D9D9"/>
                </a:solidFill>
              </a:rPr>
              <a:t> superiorAgencyCode</a:t>
            </a:r>
            <a:endParaRPr>
              <a:solidFill>
                <a:srgbClr val="D9D9D9"/>
              </a:solidFill>
            </a:endParaRPr>
          </a:p>
          <a:p>
            <a:pPr indent="0" lvl="0" marL="0" rtl="0" algn="l">
              <a:spcBef>
                <a:spcPts val="0"/>
              </a:spcBef>
              <a:spcAft>
                <a:spcPts val="0"/>
              </a:spcAft>
              <a:buNone/>
            </a:pPr>
            <a:r>
              <a:rPr lang="en">
                <a:solidFill>
                  <a:schemeClr val="accent5"/>
                </a:solidFill>
              </a:rPr>
              <a:t>from </a:t>
            </a:r>
            <a:r>
              <a:rPr lang="en">
                <a:solidFill>
                  <a:srgbClr val="D9D9D9"/>
                </a:solidFill>
              </a:rPr>
              <a:t>bidding</a:t>
            </a:r>
            <a:r>
              <a:rPr lang="en">
                <a:solidFill>
                  <a:schemeClr val="accent5"/>
                </a:solidFill>
              </a:rPr>
              <a:t>;</a:t>
            </a:r>
            <a:endParaRPr>
              <a:solidFill>
                <a:schemeClr val="accent5"/>
              </a:solidFill>
            </a:endParaRPr>
          </a:p>
          <a:p>
            <a:pPr indent="0" lvl="0" marL="0" rtl="0" algn="l">
              <a:spcBef>
                <a:spcPts val="0"/>
              </a:spcBef>
              <a:spcAft>
                <a:spcPts val="0"/>
              </a:spcAft>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917" name="Shape 917"/>
        <p:cNvGrpSpPr/>
        <p:nvPr/>
      </p:nvGrpSpPr>
      <p:grpSpPr>
        <a:xfrm>
          <a:off x="0" y="0"/>
          <a:ext cx="0" cy="0"/>
          <a:chOff x="0" y="0"/>
          <a:chExt cx="0" cy="0"/>
        </a:xfrm>
      </p:grpSpPr>
      <p:sp>
        <p:nvSpPr>
          <p:cNvPr id="918" name="Google Shape;918;p151"/>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 - </a:t>
            </a:r>
            <a:r>
              <a:rPr lang="en" sz="1800">
                <a:solidFill>
                  <a:srgbClr val="E06666"/>
                </a:solidFill>
                <a:latin typeface="Lato Light"/>
                <a:ea typeface="Lato Light"/>
                <a:cs typeface="Lato Light"/>
                <a:sym typeface="Lato Light"/>
              </a:rPr>
              <a:t>SQL Normalizer</a:t>
            </a:r>
            <a:endParaRPr sz="1800">
              <a:latin typeface="Lato Light"/>
              <a:ea typeface="Lato Light"/>
              <a:cs typeface="Lato Light"/>
              <a:sym typeface="Lato Light"/>
            </a:endParaRPr>
          </a:p>
        </p:txBody>
      </p:sp>
      <p:sp>
        <p:nvSpPr>
          <p:cNvPr id="919" name="Google Shape;919;p151"/>
          <p:cNvSpPr txBox="1"/>
          <p:nvPr/>
        </p:nvSpPr>
        <p:spPr>
          <a:xfrm>
            <a:off x="1074450" y="2052000"/>
            <a:ext cx="6995100" cy="103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insert into </a:t>
            </a:r>
            <a:r>
              <a:rPr lang="en">
                <a:solidFill>
                  <a:srgbClr val="D9D9D9"/>
                </a:solidFill>
              </a:rPr>
              <a:t>ManagementUnit </a:t>
            </a:r>
            <a:r>
              <a:rPr lang="en">
                <a:solidFill>
                  <a:schemeClr val="accent5"/>
                </a:solidFill>
              </a:rPr>
              <a:t>(</a:t>
            </a:r>
            <a:r>
              <a:rPr lang="en">
                <a:solidFill>
                  <a:srgbClr val="D9D9D9"/>
                </a:solidFill>
              </a:rPr>
              <a:t>managementUnitCode</a:t>
            </a:r>
            <a:r>
              <a:rPr lang="en">
                <a:solidFill>
                  <a:schemeClr val="accent5"/>
                </a:solidFill>
              </a:rPr>
              <a:t>,</a:t>
            </a:r>
            <a:r>
              <a:rPr lang="en">
                <a:solidFill>
                  <a:srgbClr val="D9D9D9"/>
                </a:solidFill>
              </a:rPr>
              <a:t> </a:t>
            </a:r>
            <a:r>
              <a:rPr lang="en">
                <a:solidFill>
                  <a:srgbClr val="D9D9D9"/>
                </a:solidFill>
              </a:rPr>
              <a:t>managementUnitName</a:t>
            </a:r>
            <a:r>
              <a:rPr lang="en">
                <a:solidFill>
                  <a:schemeClr val="accent5"/>
                </a:solidFill>
              </a:rPr>
              <a:t>,</a:t>
            </a:r>
            <a:r>
              <a:rPr lang="en">
                <a:solidFill>
                  <a:srgbClr val="D9D9D9"/>
                </a:solidFill>
              </a:rPr>
              <a:t> </a:t>
            </a:r>
            <a:r>
              <a:rPr lang="en">
                <a:solidFill>
                  <a:srgbClr val="D9D9D9"/>
                </a:solidFill>
              </a:rPr>
              <a:t>agencyCode</a:t>
            </a:r>
            <a:r>
              <a:rPr lang="en">
                <a:solidFill>
                  <a:schemeClr val="accent5"/>
                </a:solidFill>
              </a:rPr>
              <a:t>,</a:t>
            </a:r>
            <a:r>
              <a:rPr lang="en">
                <a:solidFill>
                  <a:srgbClr val="D9D9D9"/>
                </a:solidFill>
              </a:rPr>
              <a:t> city</a:t>
            </a:r>
            <a:r>
              <a:rPr lang="en">
                <a:solidFill>
                  <a:schemeClr val="accent5"/>
                </a:solidFill>
              </a:rPr>
              <a:t>)</a:t>
            </a:r>
            <a:endParaRPr>
              <a:solidFill>
                <a:schemeClr val="accent5"/>
              </a:solidFill>
            </a:endParaRPr>
          </a:p>
          <a:p>
            <a:pPr indent="0" lvl="0" marL="0" rtl="0" algn="l">
              <a:spcBef>
                <a:spcPts val="0"/>
              </a:spcBef>
              <a:spcAft>
                <a:spcPts val="0"/>
              </a:spcAft>
              <a:buNone/>
            </a:pPr>
            <a:r>
              <a:rPr lang="en">
                <a:solidFill>
                  <a:schemeClr val="accent5"/>
                </a:solidFill>
              </a:rPr>
              <a:t>select distinct</a:t>
            </a:r>
            <a:r>
              <a:rPr lang="en"/>
              <a:t> </a:t>
            </a:r>
            <a:r>
              <a:rPr lang="en">
                <a:solidFill>
                  <a:srgbClr val="D9D9D9"/>
                </a:solidFill>
              </a:rPr>
              <a:t>managementUnitCode</a:t>
            </a:r>
            <a:r>
              <a:rPr lang="en">
                <a:solidFill>
                  <a:schemeClr val="accent5"/>
                </a:solidFill>
              </a:rPr>
              <a:t>,</a:t>
            </a:r>
            <a:r>
              <a:rPr lang="en">
                <a:solidFill>
                  <a:srgbClr val="D9D9D9"/>
                </a:solidFill>
              </a:rPr>
              <a:t> </a:t>
            </a:r>
            <a:r>
              <a:rPr lang="en">
                <a:solidFill>
                  <a:srgbClr val="D9D9D9"/>
                </a:solidFill>
              </a:rPr>
              <a:t>managementUnitName</a:t>
            </a:r>
            <a:r>
              <a:rPr lang="en">
                <a:solidFill>
                  <a:schemeClr val="accent5"/>
                </a:solidFill>
              </a:rPr>
              <a:t>,</a:t>
            </a:r>
            <a:r>
              <a:rPr lang="en">
                <a:solidFill>
                  <a:srgbClr val="D9D9D9"/>
                </a:solidFill>
              </a:rPr>
              <a:t> </a:t>
            </a:r>
            <a:r>
              <a:rPr lang="en">
                <a:solidFill>
                  <a:srgbClr val="D9D9D9"/>
                </a:solidFill>
              </a:rPr>
              <a:t>agencyCode</a:t>
            </a:r>
            <a:r>
              <a:rPr lang="en">
                <a:solidFill>
                  <a:schemeClr val="accent5"/>
                </a:solidFill>
              </a:rPr>
              <a:t>,</a:t>
            </a:r>
            <a:r>
              <a:rPr lang="en">
                <a:solidFill>
                  <a:srgbClr val="D9D9D9"/>
                </a:solidFill>
              </a:rPr>
              <a:t> city</a:t>
            </a:r>
            <a:endParaRPr>
              <a:solidFill>
                <a:srgbClr val="D9D9D9"/>
              </a:solidFill>
            </a:endParaRPr>
          </a:p>
          <a:p>
            <a:pPr indent="0" lvl="0" marL="0" rtl="0" algn="l">
              <a:spcBef>
                <a:spcPts val="0"/>
              </a:spcBef>
              <a:spcAft>
                <a:spcPts val="0"/>
              </a:spcAft>
              <a:buNone/>
            </a:pPr>
            <a:r>
              <a:rPr lang="en">
                <a:solidFill>
                  <a:schemeClr val="accent5"/>
                </a:solidFill>
              </a:rPr>
              <a:t>from </a:t>
            </a:r>
            <a:r>
              <a:rPr lang="en">
                <a:solidFill>
                  <a:srgbClr val="D9D9D9"/>
                </a:solidFill>
              </a:rPr>
              <a:t>bidding</a:t>
            </a:r>
            <a:r>
              <a:rPr lang="en">
                <a:solidFill>
                  <a:schemeClr val="accent5"/>
                </a:solidFill>
              </a:rPr>
              <a:t>;</a:t>
            </a:r>
            <a:endParaRPr>
              <a:solidFill>
                <a:schemeClr val="accent5"/>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56" name="Google Shape;156;p26"/>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Código Órgão</a:t>
            </a:r>
            <a:endParaRPr sz="3600">
              <a:solidFill>
                <a:srgbClr val="F3F3F3"/>
              </a:solidFill>
              <a:latin typeface="Lato Light"/>
              <a:ea typeface="Lato Light"/>
              <a:cs typeface="Lato Light"/>
              <a:sym typeface="Lato Light"/>
            </a:endParaRPr>
          </a:p>
        </p:txBody>
      </p:sp>
      <p:sp>
        <p:nvSpPr>
          <p:cNvPr id="157" name="Google Shape;157;p26"/>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Código do Órgão responsável pela licitação.</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ÓRGÃO SUBORDINADO - Entidade supervisionada por um Órgão da Administração Direta.</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*Fonte: Manual do SIAFI</a:t>
            </a:r>
            <a:endParaRPr sz="1000">
              <a:solidFill>
                <a:srgbClr val="CCCCCC"/>
              </a:solidFill>
              <a:latin typeface="Lato Light"/>
              <a:ea typeface="Lato Light"/>
              <a:cs typeface="Lato Light"/>
              <a:sym typeface="Lato Light"/>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923" name="Shape 923"/>
        <p:cNvGrpSpPr/>
        <p:nvPr/>
      </p:nvGrpSpPr>
      <p:grpSpPr>
        <a:xfrm>
          <a:off x="0" y="0"/>
          <a:ext cx="0" cy="0"/>
          <a:chOff x="0" y="0"/>
          <a:chExt cx="0" cy="0"/>
        </a:xfrm>
      </p:grpSpPr>
      <p:sp>
        <p:nvSpPr>
          <p:cNvPr id="924" name="Google Shape;924;p152"/>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4 - Data Extraction - </a:t>
            </a:r>
            <a:r>
              <a:rPr lang="en" sz="1800">
                <a:solidFill>
                  <a:srgbClr val="E06666"/>
                </a:solidFill>
                <a:latin typeface="Lato Light"/>
                <a:ea typeface="Lato Light"/>
                <a:cs typeface="Lato Light"/>
                <a:sym typeface="Lato Light"/>
              </a:rPr>
              <a:t>SQL Normalizer</a:t>
            </a:r>
            <a:endParaRPr sz="1800">
              <a:latin typeface="Lato Light"/>
              <a:ea typeface="Lato Light"/>
              <a:cs typeface="Lato Light"/>
              <a:sym typeface="Lato Light"/>
            </a:endParaRPr>
          </a:p>
        </p:txBody>
      </p:sp>
      <p:sp>
        <p:nvSpPr>
          <p:cNvPr id="925" name="Google Shape;925;p152"/>
          <p:cNvSpPr txBox="1"/>
          <p:nvPr/>
        </p:nvSpPr>
        <p:spPr>
          <a:xfrm>
            <a:off x="1074450" y="2052000"/>
            <a:ext cx="6995100" cy="120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insert into </a:t>
            </a:r>
            <a:r>
              <a:rPr lang="en">
                <a:solidFill>
                  <a:srgbClr val="D9D9D9"/>
                </a:solidFill>
              </a:rPr>
              <a:t>FN3Bidding</a:t>
            </a:r>
            <a:r>
              <a:rPr lang="en">
                <a:solidFill>
                  <a:schemeClr val="accent5"/>
                </a:solidFill>
              </a:rPr>
              <a:t>(</a:t>
            </a:r>
            <a:r>
              <a:rPr lang="en">
                <a:solidFill>
                  <a:srgbClr val="D9D9D9"/>
                </a:solidFill>
              </a:rPr>
              <a:t>biddingId</a:t>
            </a:r>
            <a:r>
              <a:rPr lang="en">
                <a:solidFill>
                  <a:schemeClr val="accent5"/>
                </a:solidFill>
              </a:rPr>
              <a:t>,</a:t>
            </a:r>
            <a:r>
              <a:rPr lang="en">
                <a:solidFill>
                  <a:srgbClr val="D9D9D9"/>
                </a:solidFill>
              </a:rPr>
              <a:t> </a:t>
            </a:r>
            <a:r>
              <a:rPr lang="en">
                <a:solidFill>
                  <a:srgbClr val="D9D9D9"/>
                </a:solidFill>
              </a:rPr>
              <a:t>processId</a:t>
            </a:r>
            <a:r>
              <a:rPr lang="en">
                <a:solidFill>
                  <a:schemeClr val="accent5"/>
                </a:solidFill>
              </a:rPr>
              <a:t>,</a:t>
            </a:r>
            <a:r>
              <a:rPr lang="en">
                <a:solidFill>
                  <a:srgbClr val="D9D9D9"/>
                </a:solidFill>
              </a:rPr>
              <a:t> </a:t>
            </a:r>
            <a:r>
              <a:rPr lang="en">
                <a:solidFill>
                  <a:srgbClr val="D9D9D9"/>
                </a:solidFill>
              </a:rPr>
              <a:t>objectName</a:t>
            </a:r>
            <a:r>
              <a:rPr lang="en">
                <a:solidFill>
                  <a:schemeClr val="accent5"/>
                </a:solidFill>
              </a:rPr>
              <a:t>,</a:t>
            </a:r>
            <a:r>
              <a:rPr lang="en">
                <a:solidFill>
                  <a:srgbClr val="D9D9D9"/>
                </a:solidFill>
              </a:rPr>
              <a:t> </a:t>
            </a:r>
            <a:r>
              <a:rPr lang="en">
                <a:solidFill>
                  <a:srgbClr val="D9D9D9"/>
                </a:solidFill>
              </a:rPr>
              <a:t>bidType</a:t>
            </a:r>
            <a:r>
              <a:rPr lang="en">
                <a:solidFill>
                  <a:schemeClr val="accent5"/>
                </a:solidFill>
              </a:rPr>
              <a:t>,</a:t>
            </a:r>
            <a:r>
              <a:rPr lang="en">
                <a:solidFill>
                  <a:srgbClr val="D9D9D9"/>
                </a:solidFill>
              </a:rPr>
              <a:t> bidState</a:t>
            </a:r>
            <a:r>
              <a:rPr lang="en">
                <a:solidFill>
                  <a:schemeClr val="accent5"/>
                </a:solidFill>
              </a:rPr>
              <a:t>,</a:t>
            </a:r>
            <a:r>
              <a:rPr lang="en">
                <a:solidFill>
                  <a:srgbClr val="D9D9D9"/>
                </a:solidFill>
              </a:rPr>
              <a:t> managementUnitCode</a:t>
            </a:r>
            <a:r>
              <a:rPr lang="en">
                <a:solidFill>
                  <a:schemeClr val="accent5"/>
                </a:solidFill>
              </a:rPr>
              <a:t>,</a:t>
            </a:r>
            <a:r>
              <a:rPr lang="en">
                <a:solidFill>
                  <a:srgbClr val="D9D9D9"/>
                </a:solidFill>
              </a:rPr>
              <a:t> publicationDate</a:t>
            </a:r>
            <a:r>
              <a:rPr lang="en">
                <a:solidFill>
                  <a:schemeClr val="accent5"/>
                </a:solidFill>
              </a:rPr>
              <a:t>,</a:t>
            </a:r>
            <a:r>
              <a:rPr lang="en">
                <a:solidFill>
                  <a:srgbClr val="D9D9D9"/>
                </a:solidFill>
              </a:rPr>
              <a:t> openingDate</a:t>
            </a:r>
            <a:r>
              <a:rPr lang="en">
                <a:solidFill>
                  <a:schemeClr val="accent5"/>
                </a:solidFill>
              </a:rPr>
              <a:t>,</a:t>
            </a:r>
            <a:r>
              <a:rPr lang="en">
                <a:solidFill>
                  <a:srgbClr val="D9D9D9"/>
                </a:solidFill>
              </a:rPr>
              <a:t> value</a:t>
            </a:r>
            <a:r>
              <a:rPr lang="en">
                <a:solidFill>
                  <a:schemeClr val="accent5"/>
                </a:solidFill>
              </a:rPr>
              <a:t>)</a:t>
            </a:r>
            <a:endParaRPr>
              <a:solidFill>
                <a:schemeClr val="accent5"/>
              </a:solidFill>
            </a:endParaRPr>
          </a:p>
          <a:p>
            <a:pPr indent="0" lvl="0" marL="0" rtl="0" algn="l">
              <a:spcBef>
                <a:spcPts val="0"/>
              </a:spcBef>
              <a:spcAft>
                <a:spcPts val="0"/>
              </a:spcAft>
              <a:buNone/>
            </a:pPr>
            <a:r>
              <a:rPr lang="en">
                <a:solidFill>
                  <a:schemeClr val="accent5"/>
                </a:solidFill>
              </a:rPr>
              <a:t>Select </a:t>
            </a:r>
            <a:r>
              <a:rPr lang="en">
                <a:solidFill>
                  <a:srgbClr val="D9D9D9"/>
                </a:solidFill>
              </a:rPr>
              <a:t>biddingId</a:t>
            </a:r>
            <a:r>
              <a:rPr lang="en">
                <a:solidFill>
                  <a:schemeClr val="accent5"/>
                </a:solidFill>
              </a:rPr>
              <a:t>,</a:t>
            </a:r>
            <a:r>
              <a:rPr lang="en">
                <a:solidFill>
                  <a:srgbClr val="D9D9D9"/>
                </a:solidFill>
              </a:rPr>
              <a:t> processId</a:t>
            </a:r>
            <a:r>
              <a:rPr lang="en">
                <a:solidFill>
                  <a:schemeClr val="accent5"/>
                </a:solidFill>
              </a:rPr>
              <a:t>,</a:t>
            </a:r>
            <a:r>
              <a:rPr lang="en">
                <a:solidFill>
                  <a:srgbClr val="D9D9D9"/>
                </a:solidFill>
              </a:rPr>
              <a:t> objectName</a:t>
            </a:r>
            <a:r>
              <a:rPr lang="en">
                <a:solidFill>
                  <a:schemeClr val="accent5"/>
                </a:solidFill>
              </a:rPr>
              <a:t>,</a:t>
            </a:r>
            <a:r>
              <a:rPr lang="en">
                <a:solidFill>
                  <a:srgbClr val="D9D9D9"/>
                </a:solidFill>
              </a:rPr>
              <a:t> bidType</a:t>
            </a:r>
            <a:r>
              <a:rPr lang="en">
                <a:solidFill>
                  <a:schemeClr val="accent5"/>
                </a:solidFill>
              </a:rPr>
              <a:t>,</a:t>
            </a:r>
            <a:r>
              <a:rPr lang="en">
                <a:solidFill>
                  <a:srgbClr val="D9D9D9"/>
                </a:solidFill>
              </a:rPr>
              <a:t> bidState</a:t>
            </a:r>
            <a:r>
              <a:rPr lang="en">
                <a:solidFill>
                  <a:schemeClr val="accent5"/>
                </a:solidFill>
              </a:rPr>
              <a:t>,</a:t>
            </a:r>
            <a:r>
              <a:rPr lang="en">
                <a:solidFill>
                  <a:srgbClr val="D9D9D9"/>
                </a:solidFill>
              </a:rPr>
              <a:t> managementUnitCode</a:t>
            </a:r>
            <a:r>
              <a:rPr lang="en">
                <a:solidFill>
                  <a:schemeClr val="accent5"/>
                </a:solidFill>
              </a:rPr>
              <a:t>,</a:t>
            </a:r>
            <a:r>
              <a:rPr lang="en">
                <a:solidFill>
                  <a:srgbClr val="D9D9D9"/>
                </a:solidFill>
              </a:rPr>
              <a:t> publicationDate</a:t>
            </a:r>
            <a:r>
              <a:rPr lang="en">
                <a:solidFill>
                  <a:schemeClr val="accent5"/>
                </a:solidFill>
              </a:rPr>
              <a:t>,</a:t>
            </a:r>
            <a:r>
              <a:rPr lang="en">
                <a:solidFill>
                  <a:srgbClr val="D9D9D9"/>
                </a:solidFill>
              </a:rPr>
              <a:t> openingDate</a:t>
            </a:r>
            <a:r>
              <a:rPr lang="en">
                <a:solidFill>
                  <a:schemeClr val="accent5"/>
                </a:solidFill>
              </a:rPr>
              <a:t>,</a:t>
            </a:r>
            <a:r>
              <a:rPr lang="en">
                <a:solidFill>
                  <a:srgbClr val="D9D9D9"/>
                </a:solidFill>
              </a:rPr>
              <a:t> value </a:t>
            </a:r>
            <a:endParaRPr>
              <a:solidFill>
                <a:srgbClr val="D9D9D9"/>
              </a:solidFill>
            </a:endParaRPr>
          </a:p>
          <a:p>
            <a:pPr indent="0" lvl="0" marL="0" rtl="0" algn="l">
              <a:spcBef>
                <a:spcPts val="0"/>
              </a:spcBef>
              <a:spcAft>
                <a:spcPts val="0"/>
              </a:spcAft>
              <a:buNone/>
            </a:pPr>
            <a:r>
              <a:rPr lang="en">
                <a:solidFill>
                  <a:schemeClr val="accent5"/>
                </a:solidFill>
              </a:rPr>
              <a:t>from </a:t>
            </a:r>
            <a:r>
              <a:rPr lang="en">
                <a:solidFill>
                  <a:srgbClr val="D9D9D9"/>
                </a:solidFill>
              </a:rPr>
              <a:t>bidding</a:t>
            </a:r>
            <a:r>
              <a:rPr lang="en">
                <a:solidFill>
                  <a:schemeClr val="accent5"/>
                </a:solidFill>
              </a:rPr>
              <a:t>;</a:t>
            </a:r>
            <a:endParaRPr>
              <a:solidFill>
                <a:schemeClr val="accent5"/>
              </a:solidFill>
            </a:endParaRPr>
          </a:p>
          <a:p>
            <a:pPr indent="0" lvl="0" marL="0" rtl="0" algn="l">
              <a:spcBef>
                <a:spcPts val="0"/>
              </a:spcBef>
              <a:spcAft>
                <a:spcPts val="0"/>
              </a:spcAft>
              <a:buNone/>
            </a:pPr>
            <a:r>
              <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929" name="Shape 929"/>
        <p:cNvGrpSpPr/>
        <p:nvPr/>
      </p:nvGrpSpPr>
      <p:grpSpPr>
        <a:xfrm>
          <a:off x="0" y="0"/>
          <a:ext cx="0" cy="0"/>
          <a:chOff x="0" y="0"/>
          <a:chExt cx="0" cy="0"/>
        </a:xfrm>
      </p:grpSpPr>
      <p:sp>
        <p:nvSpPr>
          <p:cNvPr id="930" name="Google Shape;930;p153"/>
          <p:cNvSpPr txBox="1"/>
          <p:nvPr>
            <p:ph type="title"/>
          </p:nvPr>
        </p:nvSpPr>
        <p:spPr>
          <a:xfrm>
            <a:off x="311700" y="445025"/>
            <a:ext cx="8520600" cy="49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5 - Queries</a:t>
            </a:r>
            <a:endParaRPr sz="1800">
              <a:latin typeface="Lato Light"/>
              <a:ea typeface="Lato Light"/>
              <a:cs typeface="Lato Light"/>
              <a:sym typeface="Lato Light"/>
            </a:endParaRPr>
          </a:p>
        </p:txBody>
      </p:sp>
      <p:sp>
        <p:nvSpPr>
          <p:cNvPr id="931" name="Google Shape;931;p153"/>
          <p:cNvSpPr txBox="1"/>
          <p:nvPr/>
        </p:nvSpPr>
        <p:spPr>
          <a:xfrm>
            <a:off x="1074450" y="1916850"/>
            <a:ext cx="6995100" cy="13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5"/>
                </a:solidFill>
              </a:rPr>
              <a:t>AverageAgencyBids</a:t>
            </a:r>
            <a:endParaRPr>
              <a:solidFill>
                <a:schemeClr val="accent5"/>
              </a:solidFill>
            </a:endParaRPr>
          </a:p>
          <a:p>
            <a:pPr indent="0" lvl="0" marL="0" rtl="0" algn="l">
              <a:spcBef>
                <a:spcPts val="0"/>
              </a:spcBef>
              <a:spcAft>
                <a:spcPts val="0"/>
              </a:spcAft>
              <a:buNone/>
            </a:pPr>
            <a:r>
              <a:rPr lang="en">
                <a:solidFill>
                  <a:schemeClr val="accent5"/>
                </a:solidFill>
              </a:rPr>
              <a:t>BidsPerUG</a:t>
            </a:r>
            <a:endParaRPr>
              <a:solidFill>
                <a:schemeClr val="accent5"/>
              </a:solidFill>
            </a:endParaRPr>
          </a:p>
          <a:p>
            <a:pPr indent="0" lvl="0" marL="0" rtl="0" algn="l">
              <a:spcBef>
                <a:spcPts val="0"/>
              </a:spcBef>
              <a:spcAft>
                <a:spcPts val="0"/>
              </a:spcAft>
              <a:buNone/>
            </a:pPr>
            <a:r>
              <a:rPr lang="en">
                <a:solidFill>
                  <a:schemeClr val="accent5"/>
                </a:solidFill>
              </a:rPr>
              <a:t>HighestSuperiorAgenciesTotalBids</a:t>
            </a:r>
            <a:endParaRPr>
              <a:solidFill>
                <a:schemeClr val="accent5"/>
              </a:solidFill>
            </a:endParaRPr>
          </a:p>
          <a:p>
            <a:pPr indent="0" lvl="0" marL="0" rtl="0" algn="l">
              <a:spcBef>
                <a:spcPts val="0"/>
              </a:spcBef>
              <a:spcAft>
                <a:spcPts val="0"/>
              </a:spcAft>
              <a:buNone/>
            </a:pPr>
            <a:r>
              <a:rPr lang="en">
                <a:solidFill>
                  <a:schemeClr val="accent5"/>
                </a:solidFill>
              </a:rPr>
              <a:t>TotalValue</a:t>
            </a:r>
            <a:endParaRPr>
              <a:solidFill>
                <a:schemeClr val="accent5"/>
              </a:solidFill>
            </a:endParaRPr>
          </a:p>
          <a:p>
            <a:pPr indent="0" lvl="0" marL="0" rtl="0" algn="l">
              <a:spcBef>
                <a:spcPts val="0"/>
              </a:spcBef>
              <a:spcAft>
                <a:spcPts val="0"/>
              </a:spcAft>
              <a:buNone/>
            </a:pPr>
            <a:r>
              <a:rPr lang="en">
                <a:solidFill>
                  <a:schemeClr val="accent5"/>
                </a:solidFill>
              </a:rPr>
              <a:t>ValuePerCity</a:t>
            </a:r>
            <a:endParaRPr>
              <a:solidFill>
                <a:schemeClr val="accent5"/>
              </a:solidFill>
            </a:endParaRPr>
          </a:p>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63" name="Google Shape;163;p27"/>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Nome Órgão</a:t>
            </a:r>
            <a:endParaRPr sz="3600">
              <a:solidFill>
                <a:srgbClr val="F3F3F3"/>
              </a:solidFill>
              <a:latin typeface="Lato Light"/>
              <a:ea typeface="Lato Light"/>
              <a:cs typeface="Lato Light"/>
              <a:sym typeface="Lato Light"/>
            </a:endParaRPr>
          </a:p>
        </p:txBody>
      </p:sp>
      <p:sp>
        <p:nvSpPr>
          <p:cNvPr id="164" name="Google Shape;164;p27"/>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Nome do Órgão</a:t>
            </a:r>
            <a:endParaRPr sz="1000">
              <a:solidFill>
                <a:srgbClr val="CCCCCC"/>
              </a:solidFill>
              <a:latin typeface="Lato Light"/>
              <a:ea typeface="Lato Light"/>
              <a:cs typeface="Lato Light"/>
              <a:sym typeface="Lato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70" name="Google Shape;170;p28"/>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Código UG</a:t>
            </a:r>
            <a:endParaRPr sz="3600">
              <a:solidFill>
                <a:srgbClr val="F3F3F3"/>
              </a:solidFill>
              <a:latin typeface="Lato Light"/>
              <a:ea typeface="Lato Light"/>
              <a:cs typeface="Lato Light"/>
              <a:sym typeface="Lato Light"/>
            </a:endParaRPr>
          </a:p>
        </p:txBody>
      </p:sp>
      <p:sp>
        <p:nvSpPr>
          <p:cNvPr id="171" name="Google Shape;171;p28"/>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Código da Unidade Gestora responsável pela licitação.</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UNIDADE GESTORA (UG) - Unidade Orçamentária ou Administrativa que realiza atos de gestão orçamentária, financeira e/ou patrimonial, cujo titular, em consequência, está sujeito a tomada de contas anual na conformidade do disposto nos artigos 81 e 82 do Decreto-lei nr. 200, de 25 de fevereiro de 1967.</a:t>
            </a:r>
            <a:endParaRPr sz="1000">
              <a:solidFill>
                <a:srgbClr val="CCCCCC"/>
              </a:solidFill>
              <a:latin typeface="Lato Light"/>
              <a:ea typeface="Lato Light"/>
              <a:cs typeface="Lato Light"/>
              <a:sym typeface="Lato Light"/>
            </a:endParaRPr>
          </a:p>
          <a:p>
            <a:pPr indent="0" lvl="0" marL="0" rtl="0" algn="ctr">
              <a:spcBef>
                <a:spcPts val="0"/>
              </a:spcBef>
              <a:spcAft>
                <a:spcPts val="0"/>
              </a:spcAft>
              <a:buNone/>
            </a:pPr>
            <a:r>
              <a:rPr lang="en" sz="1000">
                <a:solidFill>
                  <a:srgbClr val="CCCCCC"/>
                </a:solidFill>
                <a:latin typeface="Lato Light"/>
                <a:ea typeface="Lato Light"/>
                <a:cs typeface="Lato Light"/>
                <a:sym typeface="Lato Light"/>
              </a:rPr>
              <a:t>*Fonte: Manual do SIAFI</a:t>
            </a:r>
            <a:endParaRPr sz="1000">
              <a:solidFill>
                <a:srgbClr val="CCCCCC"/>
              </a:solidFill>
              <a:latin typeface="Lato Light"/>
              <a:ea typeface="Lato Light"/>
              <a:cs typeface="Lato Light"/>
              <a:sym typeface="Lato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77" name="Google Shape;177;p29"/>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Nome UG</a:t>
            </a:r>
            <a:endParaRPr sz="3600">
              <a:solidFill>
                <a:srgbClr val="F3F3F3"/>
              </a:solidFill>
              <a:latin typeface="Lato Light"/>
              <a:ea typeface="Lato Light"/>
              <a:cs typeface="Lato Light"/>
              <a:sym typeface="Lato Light"/>
            </a:endParaRPr>
          </a:p>
        </p:txBody>
      </p:sp>
      <p:sp>
        <p:nvSpPr>
          <p:cNvPr id="178" name="Google Shape;178;p29"/>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Nome da Unidade Gestora</a:t>
            </a:r>
            <a:endParaRPr sz="1000">
              <a:solidFill>
                <a:srgbClr val="CCCCCC"/>
              </a:solidFill>
              <a:latin typeface="Lato Light"/>
              <a:ea typeface="Lato Light"/>
              <a:cs typeface="Lato Light"/>
              <a:sym typeface="Lato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84" name="Google Shape;184;p30"/>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Município</a:t>
            </a:r>
            <a:endParaRPr sz="3600">
              <a:solidFill>
                <a:srgbClr val="F3F3F3"/>
              </a:solidFill>
              <a:latin typeface="Lato Light"/>
              <a:ea typeface="Lato Light"/>
              <a:cs typeface="Lato Light"/>
              <a:sym typeface="Lato Light"/>
            </a:endParaRPr>
          </a:p>
        </p:txBody>
      </p:sp>
      <p:sp>
        <p:nvSpPr>
          <p:cNvPr id="185" name="Google Shape;185;p30"/>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Município onde ocorre a licitação</a:t>
            </a:r>
            <a:endParaRPr sz="1000">
              <a:solidFill>
                <a:srgbClr val="CCCCCC"/>
              </a:solidFill>
              <a:latin typeface="Lato Light"/>
              <a:ea typeface="Lato Light"/>
              <a:cs typeface="Lato Light"/>
              <a:sym typeface="Lato 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91" name="Google Shape;191;p31"/>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Data Publicação DOU</a:t>
            </a:r>
            <a:endParaRPr sz="3600">
              <a:solidFill>
                <a:srgbClr val="F3F3F3"/>
              </a:solidFill>
              <a:latin typeface="Lato Light"/>
              <a:ea typeface="Lato Light"/>
              <a:cs typeface="Lato Light"/>
              <a:sym typeface="Lato Light"/>
            </a:endParaRPr>
          </a:p>
        </p:txBody>
      </p:sp>
      <p:sp>
        <p:nvSpPr>
          <p:cNvPr id="192" name="Google Shape;192;p31"/>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Data da publicação do edital ou instrumento convocatório da licitação no Diário Oficial da União</a:t>
            </a:r>
            <a:endParaRPr sz="1000">
              <a:solidFill>
                <a:srgbClr val="CCCCCC"/>
              </a:solidFill>
              <a:latin typeface="Lato Light"/>
              <a:ea typeface="Lato Light"/>
              <a:cs typeface="Lato Light"/>
              <a:sym typeface="Lato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Open Source Database Choice</a:t>
            </a:r>
            <a:endParaRPr sz="1800">
              <a:latin typeface="Lato Light"/>
              <a:ea typeface="Lato Light"/>
              <a:cs typeface="Lato Light"/>
              <a:sym typeface="Lato Light"/>
            </a:endParaRPr>
          </a:p>
        </p:txBody>
      </p:sp>
      <p:sp>
        <p:nvSpPr>
          <p:cNvPr id="61" name="Google Shape;61;p14"/>
          <p:cNvSpPr txBox="1"/>
          <p:nvPr>
            <p:ph idx="1" type="body"/>
          </p:nvPr>
        </p:nvSpPr>
        <p:spPr>
          <a:xfrm>
            <a:off x="311700" y="4403000"/>
            <a:ext cx="8520600" cy="458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400">
                <a:solidFill>
                  <a:schemeClr val="accent5"/>
                </a:solidFill>
                <a:latin typeface="Lato"/>
                <a:ea typeface="Lato"/>
                <a:cs typeface="Lato"/>
                <a:sym typeface="Lato"/>
              </a:rPr>
              <a:t>http://www.portaltransparencia.gov.br/download-de-dados/licitacoes</a:t>
            </a:r>
            <a:endParaRPr b="1" sz="1400">
              <a:solidFill>
                <a:schemeClr val="accent5"/>
              </a:solidFill>
              <a:latin typeface="Lato"/>
              <a:ea typeface="Lato"/>
              <a:cs typeface="Lato"/>
              <a:sym typeface="Lato"/>
            </a:endParaRPr>
          </a:p>
        </p:txBody>
      </p:sp>
      <p:pic>
        <p:nvPicPr>
          <p:cNvPr id="62" name="Google Shape;62;p14"/>
          <p:cNvPicPr preferRelativeResize="0"/>
          <p:nvPr/>
        </p:nvPicPr>
        <p:blipFill>
          <a:blip r:embed="rId3">
            <a:alphaModFix/>
          </a:blip>
          <a:stretch>
            <a:fillRect/>
          </a:stretch>
        </p:blipFill>
        <p:spPr>
          <a:xfrm>
            <a:off x="2172438" y="1072025"/>
            <a:ext cx="4799124" cy="29994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98" name="Google Shape;198;p32"/>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Data Abertura</a:t>
            </a:r>
            <a:endParaRPr sz="3600">
              <a:solidFill>
                <a:srgbClr val="F3F3F3"/>
              </a:solidFill>
              <a:latin typeface="Lato Light"/>
              <a:ea typeface="Lato Light"/>
              <a:cs typeface="Lato Light"/>
              <a:sym typeface="Lato Light"/>
            </a:endParaRPr>
          </a:p>
        </p:txBody>
      </p:sp>
      <p:sp>
        <p:nvSpPr>
          <p:cNvPr id="199" name="Google Shape;199;p32"/>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Data de abertura</a:t>
            </a:r>
            <a:endParaRPr sz="1000">
              <a:solidFill>
                <a:srgbClr val="CCCCCC"/>
              </a:solidFill>
              <a:latin typeface="Lato Light"/>
              <a:ea typeface="Lato Light"/>
              <a:cs typeface="Lato Light"/>
              <a:sym typeface="Lato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205" name="Google Shape;205;p33"/>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Valor Licitação</a:t>
            </a:r>
            <a:endParaRPr sz="3600">
              <a:solidFill>
                <a:srgbClr val="F3F3F3"/>
              </a:solidFill>
              <a:latin typeface="Lato Light"/>
              <a:ea typeface="Lato Light"/>
              <a:cs typeface="Lato Light"/>
              <a:sym typeface="Lato Light"/>
            </a:endParaRPr>
          </a:p>
        </p:txBody>
      </p:sp>
      <p:sp>
        <p:nvSpPr>
          <p:cNvPr id="206" name="Google Shape;206;p33"/>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Valor total licitado</a:t>
            </a:r>
            <a:endParaRPr sz="1000">
              <a:solidFill>
                <a:srgbClr val="CCCCCC"/>
              </a:solidFill>
              <a:latin typeface="Lato Light"/>
              <a:ea typeface="Lato Light"/>
              <a:cs typeface="Lato Light"/>
              <a:sym typeface="Lato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17" name="Google Shape;217;p35"/>
          <p:cNvSpPr txBox="1"/>
          <p:nvPr>
            <p:ph type="title"/>
          </p:nvPr>
        </p:nvSpPr>
        <p:spPr>
          <a:xfrm>
            <a:off x="1333350" y="1951350"/>
            <a:ext cx="64773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D966"/>
                </a:solidFill>
                <a:latin typeface="Lato Light"/>
                <a:ea typeface="Lato Light"/>
                <a:cs typeface="Lato Light"/>
                <a:sym typeface="Lato Light"/>
              </a:rPr>
              <a:t>Issues</a:t>
            </a:r>
            <a:endParaRPr sz="3600">
              <a:solidFill>
                <a:srgbClr val="FFD966"/>
              </a:solidFill>
              <a:latin typeface="Lato Light"/>
              <a:ea typeface="Lato Light"/>
              <a:cs typeface="Lato Light"/>
              <a:sym typeface="Lato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23" name="Google Shape;223;p36"/>
          <p:cNvSpPr txBox="1"/>
          <p:nvPr>
            <p:ph type="title"/>
          </p:nvPr>
        </p:nvSpPr>
        <p:spPr>
          <a:xfrm>
            <a:off x="1333350" y="1951350"/>
            <a:ext cx="64773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D966"/>
                </a:solidFill>
                <a:latin typeface="Lato Light"/>
                <a:ea typeface="Lato Light"/>
                <a:cs typeface="Lato Light"/>
                <a:sym typeface="Lato Light"/>
              </a:rPr>
              <a:t>6666 entries</a:t>
            </a:r>
            <a:endParaRPr sz="3600">
              <a:solidFill>
                <a:srgbClr val="FFD966"/>
              </a:solidFill>
              <a:latin typeface="Lato Light"/>
              <a:ea typeface="Lato Light"/>
              <a:cs typeface="Lato Light"/>
              <a:sym typeface="Lato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29" name="Google Shape;229;p37"/>
          <p:cNvSpPr txBox="1"/>
          <p:nvPr>
            <p:ph type="title"/>
          </p:nvPr>
        </p:nvSpPr>
        <p:spPr>
          <a:xfrm>
            <a:off x="1333350" y="1951350"/>
            <a:ext cx="64773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D966"/>
                </a:solidFill>
                <a:latin typeface="Lato Light"/>
                <a:ea typeface="Lato Light"/>
                <a:cs typeface="Lato Light"/>
                <a:sym typeface="Lato Light"/>
              </a:rPr>
              <a:t>15 columns</a:t>
            </a:r>
            <a:endParaRPr sz="3600">
              <a:solidFill>
                <a:srgbClr val="FFD966"/>
              </a:solidFill>
              <a:latin typeface="Lato Light"/>
              <a:ea typeface="Lato Light"/>
              <a:cs typeface="Lato Light"/>
              <a:sym typeface="Lato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35" name="Google Shape;235;p38"/>
          <p:cNvSpPr txBox="1"/>
          <p:nvPr>
            <p:ph type="title"/>
          </p:nvPr>
        </p:nvSpPr>
        <p:spPr>
          <a:xfrm>
            <a:off x="1333350" y="1560900"/>
            <a:ext cx="6477300" cy="202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D966"/>
                </a:solidFill>
                <a:latin typeface="Lato Light"/>
                <a:ea typeface="Lato Light"/>
                <a:cs typeface="Lato Light"/>
                <a:sym typeface="Lato Light"/>
              </a:rPr>
              <a:t>Combinations:</a:t>
            </a:r>
            <a:endParaRPr sz="1400">
              <a:solidFill>
                <a:srgbClr val="FFD966"/>
              </a:solidFill>
              <a:latin typeface="Lato Light"/>
              <a:ea typeface="Lato Light"/>
              <a:cs typeface="Lato Light"/>
              <a:sym typeface="Lato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graphicFrame>
        <p:nvGraphicFramePr>
          <p:cNvPr id="241" name="Google Shape;241;p39"/>
          <p:cNvGraphicFramePr/>
          <p:nvPr/>
        </p:nvGraphicFramePr>
        <p:xfrm>
          <a:off x="1888050" y="1002150"/>
          <a:ext cx="3000000" cy="3000000"/>
        </p:xfrm>
        <a:graphic>
          <a:graphicData uri="http://schemas.openxmlformats.org/drawingml/2006/table">
            <a:tbl>
              <a:tblPr>
                <a:noFill/>
                <a:tableStyleId>{3F0737E8-5BD1-45A4-89B6-311770CFA85E}</a:tableStyleId>
              </a:tblPr>
              <a:tblGrid>
                <a:gridCol w="1276150"/>
                <a:gridCol w="1276150"/>
                <a:gridCol w="1276150"/>
                <a:gridCol w="1276150"/>
              </a:tblGrid>
              <a:tr h="367600">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Grouping</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Combinations</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Grouping</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Combinations</a:t>
                      </a:r>
                      <a:endParaRPr>
                        <a:solidFill>
                          <a:srgbClr val="FFD966"/>
                        </a:solidFill>
                        <a:latin typeface="Lato Light"/>
                        <a:ea typeface="Lato Light"/>
                        <a:cs typeface="Lato Light"/>
                        <a:sym typeface="Lato Light"/>
                      </a:endParaRPr>
                    </a:p>
                  </a:txBody>
                  <a:tcPr marT="91425" marB="91425" marR="91425" marL="91425"/>
                </a:tc>
              </a:tr>
              <a:tr h="396200">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15</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9</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5005</a:t>
                      </a:r>
                      <a:endParaRPr>
                        <a:solidFill>
                          <a:srgbClr val="FFD966"/>
                        </a:solidFill>
                        <a:latin typeface="Lato Light"/>
                        <a:ea typeface="Lato Light"/>
                        <a:cs typeface="Lato Light"/>
                        <a:sym typeface="Lato Light"/>
                      </a:endParaRPr>
                    </a:p>
                  </a:txBody>
                  <a:tcPr marT="91425" marB="91425" marR="91425" marL="91425"/>
                </a:tc>
              </a:tr>
              <a:tr h="396200">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2</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105</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10</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3003</a:t>
                      </a:r>
                      <a:endParaRPr>
                        <a:solidFill>
                          <a:srgbClr val="FFD966"/>
                        </a:solidFill>
                        <a:latin typeface="Lato Light"/>
                        <a:ea typeface="Lato Light"/>
                        <a:cs typeface="Lato Light"/>
                        <a:sym typeface="Lato Light"/>
                      </a:endParaRPr>
                    </a:p>
                  </a:txBody>
                  <a:tcPr marT="91425" marB="91425" marR="91425" marL="91425"/>
                </a:tc>
              </a:tr>
              <a:tr h="396200">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3</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455</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11</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1365</a:t>
                      </a:r>
                      <a:endParaRPr>
                        <a:solidFill>
                          <a:srgbClr val="FFD966"/>
                        </a:solidFill>
                        <a:latin typeface="Lato Light"/>
                        <a:ea typeface="Lato Light"/>
                        <a:cs typeface="Lato Light"/>
                        <a:sym typeface="Lato Light"/>
                      </a:endParaRPr>
                    </a:p>
                  </a:txBody>
                  <a:tcPr marT="91425" marB="91425" marR="91425" marL="91425"/>
                </a:tc>
              </a:tr>
              <a:tr h="396200">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4</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1365</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12</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455</a:t>
                      </a:r>
                      <a:endParaRPr>
                        <a:solidFill>
                          <a:srgbClr val="FFD966"/>
                        </a:solidFill>
                        <a:latin typeface="Lato Light"/>
                        <a:ea typeface="Lato Light"/>
                        <a:cs typeface="Lato Light"/>
                        <a:sym typeface="Lato Light"/>
                      </a:endParaRPr>
                    </a:p>
                  </a:txBody>
                  <a:tcPr marT="91425" marB="91425" marR="91425" marL="91425"/>
                </a:tc>
              </a:tr>
              <a:tr h="396200">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5</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3003</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13</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105</a:t>
                      </a:r>
                      <a:endParaRPr>
                        <a:solidFill>
                          <a:srgbClr val="FFD966"/>
                        </a:solidFill>
                        <a:latin typeface="Lato Light"/>
                        <a:ea typeface="Lato Light"/>
                        <a:cs typeface="Lato Light"/>
                        <a:sym typeface="Lato Light"/>
                      </a:endParaRPr>
                    </a:p>
                  </a:txBody>
                  <a:tcPr marT="91425" marB="91425" marR="91425" marL="91425"/>
                </a:tc>
              </a:tr>
              <a:tr h="396200">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6</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5005</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14</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15</a:t>
                      </a:r>
                      <a:endParaRPr>
                        <a:solidFill>
                          <a:srgbClr val="FFD966"/>
                        </a:solidFill>
                        <a:latin typeface="Lato Light"/>
                        <a:ea typeface="Lato Light"/>
                        <a:cs typeface="Lato Light"/>
                        <a:sym typeface="Lato Light"/>
                      </a:endParaRPr>
                    </a:p>
                  </a:txBody>
                  <a:tcPr marT="91425" marB="91425" marR="91425" marL="91425"/>
                </a:tc>
              </a:tr>
              <a:tr h="396200">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7</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6435</a:t>
                      </a:r>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15</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1</a:t>
                      </a:r>
                      <a:endParaRPr>
                        <a:solidFill>
                          <a:srgbClr val="FFD966"/>
                        </a:solidFill>
                        <a:latin typeface="Lato Light"/>
                        <a:ea typeface="Lato Light"/>
                        <a:cs typeface="Lato Light"/>
                        <a:sym typeface="Lato Light"/>
                      </a:endParaRPr>
                    </a:p>
                  </a:txBody>
                  <a:tcPr marT="91425" marB="91425" marR="91425" marL="91425"/>
                </a:tc>
              </a:tr>
              <a:tr h="396200">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8</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6435</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Total</a:t>
                      </a:r>
                      <a:endParaRPr>
                        <a:solidFill>
                          <a:srgbClr val="FFD966"/>
                        </a:solidFill>
                        <a:latin typeface="Lato Light"/>
                        <a:ea typeface="Lato Light"/>
                        <a:cs typeface="Lato Light"/>
                        <a:sym typeface="Lato Light"/>
                      </a:endParaRPr>
                    </a:p>
                  </a:txBody>
                  <a:tcPr marT="91425" marB="91425" marR="91425" marL="91425"/>
                </a:tc>
                <a:tc>
                  <a:txBody>
                    <a:bodyPr>
                      <a:noAutofit/>
                    </a:bodyPr>
                    <a:lstStyle/>
                    <a:p>
                      <a:pPr indent="0" lvl="0" marL="0" rtl="0" algn="ctr">
                        <a:spcBef>
                          <a:spcPts val="0"/>
                        </a:spcBef>
                        <a:spcAft>
                          <a:spcPts val="0"/>
                        </a:spcAft>
                        <a:buNone/>
                      </a:pPr>
                      <a:r>
                        <a:rPr lang="en">
                          <a:solidFill>
                            <a:srgbClr val="FFD966"/>
                          </a:solidFill>
                          <a:latin typeface="Lato Light"/>
                          <a:ea typeface="Lato Light"/>
                          <a:cs typeface="Lato Light"/>
                          <a:sym typeface="Lato Light"/>
                        </a:rPr>
                        <a:t>32767 </a:t>
                      </a:r>
                      <a:r>
                        <a:rPr lang="en" sz="1000">
                          <a:solidFill>
                            <a:srgbClr val="FFD966"/>
                          </a:solidFill>
                          <a:latin typeface="Lato Light"/>
                          <a:ea typeface="Lato Light"/>
                          <a:cs typeface="Lato Light"/>
                          <a:sym typeface="Lato Light"/>
                        </a:rPr>
                        <a:t>(</a:t>
                      </a:r>
                      <a:r>
                        <a:rPr lang="en" sz="1000">
                          <a:solidFill>
                            <a:srgbClr val="FFD966"/>
                          </a:solidFill>
                          <a:latin typeface="Lato Light"/>
                          <a:ea typeface="Lato Light"/>
                          <a:cs typeface="Lato Light"/>
                          <a:sym typeface="Lato Light"/>
                        </a:rPr>
                        <a:t>245760 </a:t>
                      </a:r>
                      <a:r>
                        <a:rPr lang="en" sz="1000">
                          <a:solidFill>
                            <a:srgbClr val="FFD966"/>
                          </a:solidFill>
                          <a:latin typeface="Lato Light"/>
                          <a:ea typeface="Lato Light"/>
                          <a:cs typeface="Lato Light"/>
                          <a:sym typeface="Lato Light"/>
                        </a:rPr>
                        <a:t>)</a:t>
                      </a:r>
                      <a:endParaRPr sz="1000">
                        <a:solidFill>
                          <a:srgbClr val="FFD966"/>
                        </a:solidFill>
                        <a:latin typeface="Lato Light"/>
                        <a:ea typeface="Lato Light"/>
                        <a:cs typeface="Lato Light"/>
                        <a:sym typeface="Lato Light"/>
                      </a:endParaRPr>
                    </a:p>
                  </a:txBody>
                  <a:tcPr marT="91425" marB="91425" marR="91425" marL="91425"/>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47" name="Google Shape;247;p40"/>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D966"/>
                </a:solidFill>
                <a:latin typeface="Lato Light"/>
                <a:ea typeface="Lato Light"/>
                <a:cs typeface="Lato Light"/>
                <a:sym typeface="Lato Light"/>
              </a:rPr>
              <a:t>245760 * 6666² = 10,920,482,242,560  </a:t>
            </a:r>
            <a:endParaRPr sz="3600">
              <a:solidFill>
                <a:srgbClr val="FFD966"/>
              </a:solidFill>
              <a:latin typeface="Lato Light"/>
              <a:ea typeface="Lato Light"/>
              <a:cs typeface="Lato Light"/>
              <a:sym typeface="Lato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53" name="Google Shape;253;p41"/>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D966"/>
                </a:solidFill>
                <a:latin typeface="Lato Light"/>
                <a:ea typeface="Lato Light"/>
                <a:cs typeface="Lato Light"/>
                <a:sym typeface="Lato Light"/>
              </a:rPr>
              <a:t>Intuition</a:t>
            </a:r>
            <a:r>
              <a:rPr lang="en" sz="3600">
                <a:solidFill>
                  <a:srgbClr val="FFD966"/>
                </a:solidFill>
                <a:latin typeface="Lato Light"/>
                <a:ea typeface="Lato Light"/>
                <a:cs typeface="Lato Light"/>
                <a:sym typeface="Lato Light"/>
              </a:rPr>
              <a:t>  </a:t>
            </a:r>
            <a:endParaRPr sz="3600">
              <a:solidFill>
                <a:srgbClr val="FFD966"/>
              </a:solidFill>
              <a:latin typeface="Lato Light"/>
              <a:ea typeface="Lato Light"/>
              <a:cs typeface="Lato Light"/>
              <a:sym typeface="Lato 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1 -Download</a:t>
            </a:r>
            <a:endParaRPr sz="1800">
              <a:latin typeface="Lato Light"/>
              <a:ea typeface="Lato Light"/>
              <a:cs typeface="Lato Light"/>
              <a:sym typeface="Lato Light"/>
            </a:endParaRPr>
          </a:p>
        </p:txBody>
      </p:sp>
      <p:pic>
        <p:nvPicPr>
          <p:cNvPr id="68" name="Google Shape;68;p15"/>
          <p:cNvPicPr preferRelativeResize="0"/>
          <p:nvPr/>
        </p:nvPicPr>
        <p:blipFill>
          <a:blip r:embed="rId3">
            <a:alphaModFix/>
          </a:blip>
          <a:stretch>
            <a:fillRect/>
          </a:stretch>
        </p:blipFill>
        <p:spPr>
          <a:xfrm>
            <a:off x="2514600" y="1885950"/>
            <a:ext cx="1371599" cy="1371601"/>
          </a:xfrm>
          <a:prstGeom prst="rect">
            <a:avLst/>
          </a:prstGeom>
          <a:noFill/>
          <a:ln>
            <a:noFill/>
          </a:ln>
        </p:spPr>
      </p:pic>
      <p:pic>
        <p:nvPicPr>
          <p:cNvPr id="69" name="Google Shape;69;p15"/>
          <p:cNvPicPr preferRelativeResize="0"/>
          <p:nvPr/>
        </p:nvPicPr>
        <p:blipFill>
          <a:blip r:embed="rId4">
            <a:alphaModFix/>
          </a:blip>
          <a:stretch>
            <a:fillRect/>
          </a:stretch>
        </p:blipFill>
        <p:spPr>
          <a:xfrm>
            <a:off x="5257800" y="1891400"/>
            <a:ext cx="1371599" cy="1371601"/>
          </a:xfrm>
          <a:prstGeom prst="rect">
            <a:avLst/>
          </a:prstGeom>
          <a:noFill/>
          <a:ln>
            <a:noFill/>
          </a:ln>
        </p:spPr>
      </p:pic>
      <p:sp>
        <p:nvSpPr>
          <p:cNvPr id="70" name="Google Shape;70;p15"/>
          <p:cNvSpPr/>
          <p:nvPr/>
        </p:nvSpPr>
        <p:spPr>
          <a:xfrm>
            <a:off x="4193225" y="2114550"/>
            <a:ext cx="914400" cy="914400"/>
          </a:xfrm>
          <a:prstGeom prst="mathPlus">
            <a:avLst>
              <a:gd fmla="val 18668"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sp>
        <p:nvSpPr>
          <p:cNvPr id="71" name="Google Shape;71;p15"/>
          <p:cNvSpPr txBox="1"/>
          <p:nvPr/>
        </p:nvSpPr>
        <p:spPr>
          <a:xfrm>
            <a:off x="2287050" y="3263000"/>
            <a:ext cx="1826700" cy="3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Lato"/>
                <a:ea typeface="Lato"/>
                <a:cs typeface="Lato"/>
                <a:sym typeface="Lato"/>
              </a:rPr>
              <a:t>201901_Licitacoes.zip</a:t>
            </a:r>
            <a:endParaRPr sz="1200">
              <a:solidFill>
                <a:schemeClr val="accent2"/>
              </a:solidFill>
              <a:latin typeface="Lato"/>
              <a:ea typeface="Lato"/>
              <a:cs typeface="Lato"/>
              <a:sym typeface="Lato"/>
            </a:endParaRPr>
          </a:p>
          <a:p>
            <a:pPr indent="0" lvl="0" marL="0" rtl="0" algn="ctr">
              <a:spcBef>
                <a:spcPts val="0"/>
              </a:spcBef>
              <a:spcAft>
                <a:spcPts val="0"/>
              </a:spcAft>
              <a:buNone/>
            </a:pPr>
            <a:r>
              <a:t/>
            </a:r>
            <a:endParaRPr sz="1200">
              <a:solidFill>
                <a:schemeClr val="accent2"/>
              </a:solidFill>
              <a:latin typeface="Lato"/>
              <a:ea typeface="Lato"/>
              <a:cs typeface="Lato"/>
              <a:sym typeface="Lato"/>
            </a:endParaRPr>
          </a:p>
          <a:p>
            <a:pPr indent="0" lvl="0" marL="0" rtl="0" algn="ctr">
              <a:spcBef>
                <a:spcPts val="0"/>
              </a:spcBef>
              <a:spcAft>
                <a:spcPts val="0"/>
              </a:spcAft>
              <a:buNone/>
            </a:pPr>
            <a:r>
              <a:t/>
            </a:r>
            <a:endParaRPr sz="1200">
              <a:solidFill>
                <a:schemeClr val="accent2"/>
              </a:solidFill>
              <a:latin typeface="Lato"/>
              <a:ea typeface="Lato"/>
              <a:cs typeface="Lato"/>
              <a:sym typeface="Lato"/>
            </a:endParaRPr>
          </a:p>
        </p:txBody>
      </p:sp>
      <p:sp>
        <p:nvSpPr>
          <p:cNvPr id="72" name="Google Shape;72;p15"/>
          <p:cNvSpPr txBox="1"/>
          <p:nvPr/>
        </p:nvSpPr>
        <p:spPr>
          <a:xfrm>
            <a:off x="4937250" y="3263000"/>
            <a:ext cx="2012700" cy="3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Lato"/>
                <a:ea typeface="Lato"/>
                <a:cs typeface="Lato"/>
                <a:sym typeface="Lato"/>
              </a:rPr>
              <a:t>Dicionario_de_Dados.pdf</a:t>
            </a:r>
            <a:endParaRPr sz="1200">
              <a:solidFill>
                <a:schemeClr val="accent2"/>
              </a:solidFill>
              <a:latin typeface="Lato"/>
              <a:ea typeface="Lato"/>
              <a:cs typeface="Lato"/>
              <a:sym typeface="Lato"/>
            </a:endParaRPr>
          </a:p>
          <a:p>
            <a:pPr indent="0" lvl="0" marL="0" rtl="0" algn="ctr">
              <a:spcBef>
                <a:spcPts val="0"/>
              </a:spcBef>
              <a:spcAft>
                <a:spcPts val="0"/>
              </a:spcAft>
              <a:buNone/>
            </a:pPr>
            <a:r>
              <a:t/>
            </a:r>
            <a:endParaRPr sz="1200">
              <a:solidFill>
                <a:schemeClr val="accent2"/>
              </a:solidFill>
              <a:latin typeface="Lato"/>
              <a:ea typeface="Lato"/>
              <a:cs typeface="Lato"/>
              <a:sym typeface="Lato"/>
            </a:endParaRPr>
          </a:p>
          <a:p>
            <a:pPr indent="0" lvl="0" marL="0" rtl="0" algn="ctr">
              <a:spcBef>
                <a:spcPts val="0"/>
              </a:spcBef>
              <a:spcAft>
                <a:spcPts val="0"/>
              </a:spcAft>
              <a:buNone/>
            </a:pPr>
            <a:r>
              <a:t/>
            </a:r>
            <a:endParaRPr sz="1200">
              <a:solidFill>
                <a:schemeClr val="accent2"/>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59" name="Google Shape;259;p42"/>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latin typeface="Lato Light"/>
                <a:ea typeface="Lato Light"/>
                <a:cs typeface="Lato Light"/>
                <a:sym typeface="Lato Light"/>
              </a:rPr>
              <a:t>Número Licitação</a:t>
            </a:r>
            <a:endParaRPr sz="3600">
              <a:solidFill>
                <a:srgbClr val="EFEFEF"/>
              </a:solidFill>
              <a:latin typeface="Lato Light"/>
              <a:ea typeface="Lato Light"/>
              <a:cs typeface="Lato Light"/>
              <a:sym typeface="Lato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65" name="Google Shape;265;p43"/>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06666"/>
                </a:solidFill>
                <a:latin typeface="Lato Light"/>
                <a:ea typeface="Lato Light"/>
                <a:cs typeface="Lato Light"/>
                <a:sym typeface="Lato Light"/>
              </a:rPr>
              <a:t>Número </a:t>
            </a:r>
            <a:r>
              <a:rPr lang="en" sz="3600">
                <a:solidFill>
                  <a:srgbClr val="E06666"/>
                </a:solidFill>
                <a:latin typeface="Lato Light"/>
                <a:ea typeface="Lato Light"/>
                <a:cs typeface="Lato Light"/>
                <a:sym typeface="Lato Light"/>
              </a:rPr>
              <a:t>Licitação</a:t>
            </a:r>
            <a:endParaRPr sz="3600">
              <a:solidFill>
                <a:srgbClr val="E06666"/>
              </a:solidFill>
              <a:latin typeface="Lato Light"/>
              <a:ea typeface="Lato Light"/>
              <a:cs typeface="Lato Light"/>
              <a:sym typeface="Lato 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71" name="Google Shape;271;p44"/>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latin typeface="Lato Light"/>
                <a:ea typeface="Lato Light"/>
                <a:cs typeface="Lato Light"/>
                <a:sym typeface="Lato Light"/>
              </a:rPr>
              <a:t>Número do Processo</a:t>
            </a:r>
            <a:endParaRPr sz="3600">
              <a:solidFill>
                <a:srgbClr val="EFEFEF"/>
              </a:solidFill>
              <a:latin typeface="Lato Light"/>
              <a:ea typeface="Lato Light"/>
              <a:cs typeface="Lato Light"/>
              <a:sym typeface="Lato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77" name="Google Shape;277;p45"/>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06666"/>
                </a:solidFill>
                <a:latin typeface="Lato Light"/>
                <a:ea typeface="Lato Light"/>
                <a:cs typeface="Lato Light"/>
                <a:sym typeface="Lato Light"/>
              </a:rPr>
              <a:t>Número do Processo</a:t>
            </a:r>
            <a:endParaRPr sz="3600">
              <a:solidFill>
                <a:srgbClr val="E06666"/>
              </a:solidFill>
              <a:latin typeface="Lato Light"/>
              <a:ea typeface="Lato Light"/>
              <a:cs typeface="Lato Light"/>
              <a:sym typeface="Lato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83" name="Google Shape;283;p46"/>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FEFEF"/>
                </a:solidFill>
                <a:latin typeface="Lato Light"/>
                <a:ea typeface="Lato Light"/>
                <a:cs typeface="Lato Light"/>
                <a:sym typeface="Lato Light"/>
              </a:rPr>
              <a:t>Número Licitação, Número Processo</a:t>
            </a:r>
            <a:endParaRPr sz="3600">
              <a:solidFill>
                <a:srgbClr val="EFEFEF"/>
              </a:solidFill>
              <a:latin typeface="Lato Light"/>
              <a:ea typeface="Lato Light"/>
              <a:cs typeface="Lato Light"/>
              <a:sym typeface="Lato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89" name="Google Shape;289;p47"/>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06666"/>
                </a:solidFill>
                <a:latin typeface="Lato Light"/>
                <a:ea typeface="Lato Light"/>
                <a:cs typeface="Lato Light"/>
                <a:sym typeface="Lato Light"/>
              </a:rPr>
              <a:t>Número Licitação, Número Processo</a:t>
            </a:r>
            <a:endParaRPr sz="3600">
              <a:solidFill>
                <a:srgbClr val="E06666"/>
              </a:solidFill>
              <a:latin typeface="Lato Light"/>
              <a:ea typeface="Lato Light"/>
              <a:cs typeface="Lato Light"/>
              <a:sym typeface="Lato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295" name="Google Shape;295;p48"/>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Objeto</a:t>
            </a:r>
            <a:endParaRPr sz="3600">
              <a:solidFill>
                <a:srgbClr val="F3F3F3"/>
              </a:solidFill>
              <a:latin typeface="Lato Light"/>
              <a:ea typeface="Lato Light"/>
              <a:cs typeface="Lato Light"/>
              <a:sym typeface="Lato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301" name="Google Shape;301;p49"/>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06666"/>
                </a:solidFill>
                <a:latin typeface="Lato Light"/>
                <a:ea typeface="Lato Light"/>
                <a:cs typeface="Lato Light"/>
                <a:sym typeface="Lato Light"/>
              </a:rPr>
              <a:t>Objeto</a:t>
            </a:r>
            <a:endParaRPr sz="3600">
              <a:solidFill>
                <a:srgbClr val="E06666"/>
              </a:solidFill>
              <a:latin typeface="Lato Light"/>
              <a:ea typeface="Lato Light"/>
              <a:cs typeface="Lato Light"/>
              <a:sym typeface="Lato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307" name="Google Shape;307;p50"/>
          <p:cNvSpPr txBox="1"/>
          <p:nvPr>
            <p:ph type="title"/>
          </p:nvPr>
        </p:nvSpPr>
        <p:spPr>
          <a:xfrm>
            <a:off x="1333350" y="1951350"/>
            <a:ext cx="64773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93C47D"/>
                </a:solidFill>
                <a:latin typeface="Lato Light"/>
                <a:ea typeface="Lato Light"/>
                <a:cs typeface="Lato Light"/>
                <a:sym typeface="Lato Light"/>
              </a:rPr>
              <a:t>Solution?</a:t>
            </a:r>
            <a:endParaRPr sz="3600">
              <a:solidFill>
                <a:srgbClr val="93C47D"/>
              </a:solidFill>
              <a:latin typeface="Lato Light"/>
              <a:ea typeface="Lato Light"/>
              <a:cs typeface="Lato Light"/>
              <a:sym typeface="Lato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sp>
        <p:nvSpPr>
          <p:cNvPr id="313" name="Google Shape;313;p51"/>
          <p:cNvSpPr txBox="1"/>
          <p:nvPr>
            <p:ph type="title"/>
          </p:nvPr>
        </p:nvSpPr>
        <p:spPr>
          <a:xfrm>
            <a:off x="1333350" y="1951350"/>
            <a:ext cx="64773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E06666"/>
                </a:solidFill>
                <a:latin typeface="Lato Light"/>
                <a:ea typeface="Lato Light"/>
                <a:cs typeface="Lato Light"/>
                <a:sym typeface="Lato Light"/>
              </a:rPr>
              <a:t>Dust</a:t>
            </a:r>
            <a:endParaRPr sz="3600">
              <a:solidFill>
                <a:srgbClr val="E06666"/>
              </a:solidFill>
              <a:latin typeface="Lato Light"/>
              <a:ea typeface="Lato Light"/>
              <a:cs typeface="Lato Light"/>
              <a:sym typeface="Lato Light"/>
            </a:endParaRPr>
          </a:p>
          <a:p>
            <a:pPr indent="0" lvl="0" marL="0" rtl="0" algn="ctr">
              <a:spcBef>
                <a:spcPts val="0"/>
              </a:spcBef>
              <a:spcAft>
                <a:spcPts val="0"/>
              </a:spcAft>
              <a:buNone/>
            </a:pPr>
            <a:r>
              <a:rPr lang="en" sz="3600">
                <a:solidFill>
                  <a:srgbClr val="E06666"/>
                </a:solidFill>
                <a:latin typeface="Lato Light"/>
                <a:ea typeface="Lato Light"/>
                <a:cs typeface="Lato Light"/>
                <a:sym typeface="Lato Light"/>
              </a:rPr>
              <a:t>D</a:t>
            </a:r>
            <a:r>
              <a:rPr lang="en" sz="3600">
                <a:solidFill>
                  <a:srgbClr val="F3F3F3"/>
                </a:solidFill>
                <a:latin typeface="Lato Light"/>
                <a:ea typeface="Lato Light"/>
                <a:cs typeface="Lato Light"/>
                <a:sym typeface="Lato Light"/>
              </a:rPr>
              <a:t>atabase </a:t>
            </a:r>
            <a:r>
              <a:rPr lang="en" sz="3600">
                <a:solidFill>
                  <a:srgbClr val="E06666"/>
                </a:solidFill>
                <a:latin typeface="Lato Light"/>
                <a:ea typeface="Lato Light"/>
                <a:cs typeface="Lato Light"/>
                <a:sym typeface="Lato Light"/>
              </a:rPr>
              <a:t>U</a:t>
            </a:r>
            <a:r>
              <a:rPr lang="en" sz="3600">
                <a:solidFill>
                  <a:srgbClr val="F3F3F3"/>
                </a:solidFill>
                <a:latin typeface="Lato Light"/>
                <a:ea typeface="Lato Light"/>
                <a:cs typeface="Lato Light"/>
                <a:sym typeface="Lato Light"/>
              </a:rPr>
              <a:t>til</a:t>
            </a:r>
            <a:r>
              <a:rPr lang="en" sz="3600">
                <a:solidFill>
                  <a:srgbClr val="E06666"/>
                </a:solidFill>
                <a:latin typeface="Lato Light"/>
                <a:ea typeface="Lato Light"/>
                <a:cs typeface="Lato Light"/>
                <a:sym typeface="Lato Light"/>
              </a:rPr>
              <a:t>s</a:t>
            </a:r>
            <a:r>
              <a:rPr lang="en" sz="3600">
                <a:solidFill>
                  <a:srgbClr val="F3F3F3"/>
                </a:solidFill>
                <a:latin typeface="Lato Light"/>
                <a:ea typeface="Lato Light"/>
                <a:cs typeface="Lato Light"/>
                <a:sym typeface="Lato Light"/>
              </a:rPr>
              <a:t> </a:t>
            </a:r>
            <a:r>
              <a:rPr lang="en" sz="3600">
                <a:solidFill>
                  <a:srgbClr val="E06666"/>
                </a:solidFill>
                <a:latin typeface="Lato Light"/>
                <a:ea typeface="Lato Light"/>
                <a:cs typeface="Lato Light"/>
                <a:sym typeface="Lato Light"/>
              </a:rPr>
              <a:t>T</a:t>
            </a:r>
            <a:r>
              <a:rPr lang="en" sz="3600">
                <a:solidFill>
                  <a:srgbClr val="F3F3F3"/>
                </a:solidFill>
                <a:latin typeface="Lato Light"/>
                <a:ea typeface="Lato Light"/>
                <a:cs typeface="Lato Light"/>
                <a:sym typeface="Lato Light"/>
              </a:rPr>
              <a:t>ools</a:t>
            </a:r>
            <a:endParaRPr sz="3600">
              <a:solidFill>
                <a:srgbClr val="F3F3F3"/>
              </a:solidFill>
              <a:latin typeface="Lato Light"/>
              <a:ea typeface="Lato Light"/>
              <a:cs typeface="Lato Light"/>
              <a:sym typeface="Lato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1 -Download</a:t>
            </a:r>
            <a:endParaRPr sz="1800">
              <a:latin typeface="Lato Light"/>
              <a:ea typeface="Lato Light"/>
              <a:cs typeface="Lato Light"/>
              <a:sym typeface="Lato Light"/>
            </a:endParaRPr>
          </a:p>
        </p:txBody>
      </p:sp>
      <p:pic>
        <p:nvPicPr>
          <p:cNvPr id="78" name="Google Shape;78;p16"/>
          <p:cNvPicPr preferRelativeResize="0"/>
          <p:nvPr/>
        </p:nvPicPr>
        <p:blipFill>
          <a:blip r:embed="rId3">
            <a:alphaModFix/>
          </a:blip>
          <a:stretch>
            <a:fillRect/>
          </a:stretch>
        </p:blipFill>
        <p:spPr>
          <a:xfrm>
            <a:off x="2514600" y="1885950"/>
            <a:ext cx="1371599" cy="1371601"/>
          </a:xfrm>
          <a:prstGeom prst="rect">
            <a:avLst/>
          </a:prstGeom>
          <a:noFill/>
          <a:ln>
            <a:noFill/>
          </a:ln>
        </p:spPr>
      </p:pic>
      <p:pic>
        <p:nvPicPr>
          <p:cNvPr id="79" name="Google Shape;79;p16"/>
          <p:cNvPicPr preferRelativeResize="0"/>
          <p:nvPr/>
        </p:nvPicPr>
        <p:blipFill>
          <a:blip r:embed="rId4">
            <a:alphaModFix/>
          </a:blip>
          <a:stretch>
            <a:fillRect/>
          </a:stretch>
        </p:blipFill>
        <p:spPr>
          <a:xfrm>
            <a:off x="5257800" y="1891400"/>
            <a:ext cx="1371599" cy="1371601"/>
          </a:xfrm>
          <a:prstGeom prst="rect">
            <a:avLst/>
          </a:prstGeom>
          <a:noFill/>
          <a:ln>
            <a:noFill/>
          </a:ln>
        </p:spPr>
      </p:pic>
      <p:sp>
        <p:nvSpPr>
          <p:cNvPr id="80" name="Google Shape;80;p16"/>
          <p:cNvSpPr/>
          <p:nvPr/>
        </p:nvSpPr>
        <p:spPr>
          <a:xfrm>
            <a:off x="4193225" y="2114550"/>
            <a:ext cx="914400" cy="914400"/>
          </a:xfrm>
          <a:prstGeom prst="mathPlus">
            <a:avLst>
              <a:gd fmla="val 18668" name="adj1"/>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p:txBody>
      </p:sp>
      <p:pic>
        <p:nvPicPr>
          <p:cNvPr id="81" name="Google Shape;81;p16"/>
          <p:cNvPicPr preferRelativeResize="0"/>
          <p:nvPr/>
        </p:nvPicPr>
        <p:blipFill>
          <a:blip r:embed="rId5">
            <a:alphaModFix/>
          </a:blip>
          <a:stretch>
            <a:fillRect/>
          </a:stretch>
        </p:blipFill>
        <p:spPr>
          <a:xfrm>
            <a:off x="2859402" y="3747075"/>
            <a:ext cx="682001" cy="681975"/>
          </a:xfrm>
          <a:prstGeom prst="rect">
            <a:avLst/>
          </a:prstGeom>
          <a:noFill/>
          <a:ln>
            <a:noFill/>
          </a:ln>
        </p:spPr>
      </p:pic>
      <p:sp>
        <p:nvSpPr>
          <p:cNvPr id="82" name="Google Shape;82;p16"/>
          <p:cNvSpPr txBox="1"/>
          <p:nvPr/>
        </p:nvSpPr>
        <p:spPr>
          <a:xfrm>
            <a:off x="2287050" y="3263000"/>
            <a:ext cx="1826700" cy="3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Lato"/>
                <a:ea typeface="Lato"/>
                <a:cs typeface="Lato"/>
                <a:sym typeface="Lato"/>
              </a:rPr>
              <a:t>201901_Licitacoes.zip</a:t>
            </a:r>
            <a:endParaRPr sz="1200">
              <a:solidFill>
                <a:schemeClr val="accent2"/>
              </a:solidFill>
              <a:latin typeface="Lato"/>
              <a:ea typeface="Lato"/>
              <a:cs typeface="Lato"/>
              <a:sym typeface="Lato"/>
            </a:endParaRPr>
          </a:p>
          <a:p>
            <a:pPr indent="0" lvl="0" marL="0" rtl="0" algn="ctr">
              <a:spcBef>
                <a:spcPts val="0"/>
              </a:spcBef>
              <a:spcAft>
                <a:spcPts val="0"/>
              </a:spcAft>
              <a:buNone/>
            </a:pPr>
            <a:r>
              <a:t/>
            </a:r>
            <a:endParaRPr sz="1200">
              <a:solidFill>
                <a:schemeClr val="accent2"/>
              </a:solidFill>
              <a:latin typeface="Lato"/>
              <a:ea typeface="Lato"/>
              <a:cs typeface="Lato"/>
              <a:sym typeface="Lato"/>
            </a:endParaRPr>
          </a:p>
          <a:p>
            <a:pPr indent="0" lvl="0" marL="0" rtl="0" algn="ctr">
              <a:spcBef>
                <a:spcPts val="0"/>
              </a:spcBef>
              <a:spcAft>
                <a:spcPts val="0"/>
              </a:spcAft>
              <a:buNone/>
            </a:pPr>
            <a:r>
              <a:t/>
            </a:r>
            <a:endParaRPr sz="1200">
              <a:solidFill>
                <a:schemeClr val="accent2"/>
              </a:solidFill>
              <a:latin typeface="Lato"/>
              <a:ea typeface="Lato"/>
              <a:cs typeface="Lato"/>
              <a:sym typeface="Lato"/>
            </a:endParaRPr>
          </a:p>
        </p:txBody>
      </p:sp>
      <p:sp>
        <p:nvSpPr>
          <p:cNvPr id="83" name="Google Shape;83;p16"/>
          <p:cNvSpPr txBox="1"/>
          <p:nvPr/>
        </p:nvSpPr>
        <p:spPr>
          <a:xfrm>
            <a:off x="4937250" y="3263000"/>
            <a:ext cx="2012700" cy="34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accent2"/>
                </a:solidFill>
                <a:latin typeface="Lato"/>
                <a:ea typeface="Lato"/>
                <a:cs typeface="Lato"/>
                <a:sym typeface="Lato"/>
              </a:rPr>
              <a:t>Dicionario_de_Dados.pdf</a:t>
            </a:r>
            <a:endParaRPr sz="1200">
              <a:solidFill>
                <a:schemeClr val="accent2"/>
              </a:solidFill>
              <a:latin typeface="Lato"/>
              <a:ea typeface="Lato"/>
              <a:cs typeface="Lato"/>
              <a:sym typeface="Lato"/>
            </a:endParaRPr>
          </a:p>
          <a:p>
            <a:pPr indent="0" lvl="0" marL="0" rtl="0" algn="ctr">
              <a:spcBef>
                <a:spcPts val="0"/>
              </a:spcBef>
              <a:spcAft>
                <a:spcPts val="0"/>
              </a:spcAft>
              <a:buNone/>
            </a:pPr>
            <a:r>
              <a:t/>
            </a:r>
            <a:endParaRPr sz="1200">
              <a:solidFill>
                <a:schemeClr val="accent2"/>
              </a:solidFill>
              <a:latin typeface="Lato"/>
              <a:ea typeface="Lato"/>
              <a:cs typeface="Lato"/>
              <a:sym typeface="Lato"/>
            </a:endParaRPr>
          </a:p>
          <a:p>
            <a:pPr indent="0" lvl="0" marL="0" rtl="0" algn="ctr">
              <a:spcBef>
                <a:spcPts val="0"/>
              </a:spcBef>
              <a:spcAft>
                <a:spcPts val="0"/>
              </a:spcAft>
              <a:buNone/>
            </a:pPr>
            <a:r>
              <a:t/>
            </a:r>
            <a:endParaRPr sz="1200">
              <a:solidFill>
                <a:schemeClr val="accent2"/>
              </a:solidFill>
              <a:latin typeface="Lato"/>
              <a:ea typeface="Lato"/>
              <a:cs typeface="Lato"/>
              <a:sym typeface="Lato"/>
            </a:endParaRPr>
          </a:p>
        </p:txBody>
      </p:sp>
      <p:pic>
        <p:nvPicPr>
          <p:cNvPr id="84" name="Google Shape;84;p16"/>
          <p:cNvPicPr preferRelativeResize="0"/>
          <p:nvPr/>
        </p:nvPicPr>
        <p:blipFill>
          <a:blip r:embed="rId5">
            <a:alphaModFix/>
          </a:blip>
          <a:stretch>
            <a:fillRect/>
          </a:stretch>
        </p:blipFill>
        <p:spPr>
          <a:xfrm>
            <a:off x="1756727" y="3747075"/>
            <a:ext cx="682001" cy="681975"/>
          </a:xfrm>
          <a:prstGeom prst="rect">
            <a:avLst/>
          </a:prstGeom>
          <a:noFill/>
          <a:ln>
            <a:noFill/>
          </a:ln>
        </p:spPr>
      </p:pic>
      <p:pic>
        <p:nvPicPr>
          <p:cNvPr id="85" name="Google Shape;85;p16"/>
          <p:cNvPicPr preferRelativeResize="0"/>
          <p:nvPr/>
        </p:nvPicPr>
        <p:blipFill>
          <a:blip r:embed="rId5">
            <a:alphaModFix/>
          </a:blip>
          <a:stretch>
            <a:fillRect/>
          </a:stretch>
        </p:blipFill>
        <p:spPr>
          <a:xfrm>
            <a:off x="3962077" y="3747075"/>
            <a:ext cx="682001" cy="681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84"/>
                                        </p:tgtEl>
                                        <p:attrNameLst>
                                          <p:attrName>style.visibility</p:attrName>
                                        </p:attrNameLst>
                                      </p:cBhvr>
                                      <p:to>
                                        <p:strVal val="visible"/>
                                      </p:to>
                                    </p:set>
                                    <p:anim calcmode="lin" valueType="num">
                                      <p:cBhvr additive="base">
                                        <p:cTn dur="200"/>
                                        <p:tgtEl>
                                          <p:spTgt spid="84"/>
                                        </p:tgtEl>
                                        <p:attrNameLst>
                                          <p:attrName>ppt_y</p:attrName>
                                        </p:attrNameLst>
                                      </p:cBhvr>
                                      <p:tavLst>
                                        <p:tav fmla="" tm="0">
                                          <p:val>
                                            <p:strVal val="#ppt_y-1"/>
                                          </p:val>
                                        </p:tav>
                                        <p:tav fmla="" tm="100000">
                                          <p:val>
                                            <p:strVal val="#ppt_y"/>
                                          </p:val>
                                        </p:tav>
                                      </p:tavLst>
                                    </p:anim>
                                  </p:childTnLst>
                                </p:cTn>
                              </p:par>
                            </p:childTnLst>
                          </p:cTn>
                        </p:par>
                        <p:par>
                          <p:cTn fill="hold">
                            <p:stCondLst>
                              <p:cond delay="200"/>
                            </p:stCondLst>
                            <p:childTnLst>
                              <p:par>
                                <p:cTn fill="hold" nodeType="afterEffect" presetClass="entr" presetID="2" presetSubtype="1">
                                  <p:stCondLst>
                                    <p:cond delay="0"/>
                                  </p:stCondLst>
                                  <p:childTnLst>
                                    <p:set>
                                      <p:cBhvr>
                                        <p:cTn dur="1" fill="hold">
                                          <p:stCondLst>
                                            <p:cond delay="0"/>
                                          </p:stCondLst>
                                        </p:cTn>
                                        <p:tgtEl>
                                          <p:spTgt spid="81"/>
                                        </p:tgtEl>
                                        <p:attrNameLst>
                                          <p:attrName>style.visibility</p:attrName>
                                        </p:attrNameLst>
                                      </p:cBhvr>
                                      <p:to>
                                        <p:strVal val="visible"/>
                                      </p:to>
                                    </p:set>
                                    <p:anim calcmode="lin" valueType="num">
                                      <p:cBhvr additive="base">
                                        <p:cTn dur="200"/>
                                        <p:tgtEl>
                                          <p:spTgt spid="81"/>
                                        </p:tgtEl>
                                        <p:attrNameLst>
                                          <p:attrName>ppt_y</p:attrName>
                                        </p:attrNameLst>
                                      </p:cBhvr>
                                      <p:tavLst>
                                        <p:tav fmla="" tm="0">
                                          <p:val>
                                            <p:strVal val="#ppt_y-1"/>
                                          </p:val>
                                        </p:tav>
                                        <p:tav fmla="" tm="100000">
                                          <p:val>
                                            <p:strVal val="#ppt_y"/>
                                          </p:val>
                                        </p:tav>
                                      </p:tavLst>
                                    </p:anim>
                                  </p:childTnLst>
                                </p:cTn>
                              </p:par>
                            </p:childTnLst>
                          </p:cTn>
                        </p:par>
                        <p:par>
                          <p:cTn fill="hold">
                            <p:stCondLst>
                              <p:cond delay="400"/>
                            </p:stCondLst>
                            <p:childTnLst>
                              <p:par>
                                <p:cTn fill="hold" nodeType="afterEffect" presetClass="entr" presetID="2" presetSubtype="1">
                                  <p:stCondLst>
                                    <p:cond delay="0"/>
                                  </p:stCondLst>
                                  <p:childTnLst>
                                    <p:set>
                                      <p:cBhvr>
                                        <p:cTn dur="1" fill="hold">
                                          <p:stCondLst>
                                            <p:cond delay="0"/>
                                          </p:stCondLst>
                                        </p:cTn>
                                        <p:tgtEl>
                                          <p:spTgt spid="85"/>
                                        </p:tgtEl>
                                        <p:attrNameLst>
                                          <p:attrName>style.visibility</p:attrName>
                                        </p:attrNameLst>
                                      </p:cBhvr>
                                      <p:to>
                                        <p:strVal val="visible"/>
                                      </p:to>
                                    </p:set>
                                    <p:anim calcmode="lin" valueType="num">
                                      <p:cBhvr additive="base">
                                        <p:cTn dur="200"/>
                                        <p:tgtEl>
                                          <p:spTgt spid="8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 - </a:t>
            </a:r>
            <a:r>
              <a:rPr lang="en" sz="1800">
                <a:solidFill>
                  <a:srgbClr val="6D9EEB"/>
                </a:solidFill>
                <a:latin typeface="Lato Light"/>
                <a:ea typeface="Lato Light"/>
                <a:cs typeface="Lato Light"/>
                <a:sym typeface="Lato Light"/>
              </a:rPr>
              <a:t>C#</a:t>
            </a:r>
            <a:endParaRPr sz="1800">
              <a:solidFill>
                <a:srgbClr val="6D9EEB"/>
              </a:solidFill>
              <a:latin typeface="Lato Light"/>
              <a:ea typeface="Lato Light"/>
              <a:cs typeface="Lato Light"/>
              <a:sym typeface="Lato Light"/>
            </a:endParaRPr>
          </a:p>
        </p:txBody>
      </p:sp>
      <p:sp>
        <p:nvSpPr>
          <p:cNvPr id="319" name="Google Shape;319;p52"/>
          <p:cNvSpPr txBox="1"/>
          <p:nvPr>
            <p:ph type="title"/>
          </p:nvPr>
        </p:nvSpPr>
        <p:spPr>
          <a:xfrm>
            <a:off x="1333350" y="1951350"/>
            <a:ext cx="64773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6D9EEB"/>
                </a:solidFill>
                <a:latin typeface="Lato Light"/>
                <a:ea typeface="Lato Light"/>
                <a:cs typeface="Lato Light"/>
                <a:sym typeface="Lato Light"/>
              </a:rPr>
              <a:t>C#</a:t>
            </a:r>
            <a:endParaRPr sz="3600">
              <a:solidFill>
                <a:srgbClr val="6D9EEB"/>
              </a:solidFill>
              <a:latin typeface="Lato Light"/>
              <a:ea typeface="Lato Light"/>
              <a:cs typeface="Lato Light"/>
              <a:sym typeface="Lato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 - </a:t>
            </a:r>
            <a:r>
              <a:rPr lang="en" sz="1800">
                <a:solidFill>
                  <a:srgbClr val="6D9EEB"/>
                </a:solidFill>
                <a:latin typeface="Lato Light"/>
                <a:ea typeface="Lato Light"/>
                <a:cs typeface="Lato Light"/>
                <a:sym typeface="Lato Light"/>
              </a:rPr>
              <a:t>C# - LINQ</a:t>
            </a:r>
            <a:endParaRPr sz="1800">
              <a:latin typeface="Lato Light"/>
              <a:ea typeface="Lato Light"/>
              <a:cs typeface="Lato Light"/>
              <a:sym typeface="Lato Light"/>
            </a:endParaRPr>
          </a:p>
        </p:txBody>
      </p:sp>
      <p:sp>
        <p:nvSpPr>
          <p:cNvPr id="325" name="Google Shape;325;p53"/>
          <p:cNvSpPr txBox="1"/>
          <p:nvPr>
            <p:ph type="title"/>
          </p:nvPr>
        </p:nvSpPr>
        <p:spPr>
          <a:xfrm>
            <a:off x="1333350" y="1951350"/>
            <a:ext cx="64773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6D9EEB"/>
                </a:solidFill>
                <a:latin typeface="Lato Light"/>
                <a:ea typeface="Lato Light"/>
                <a:cs typeface="Lato Light"/>
                <a:sym typeface="Lato Light"/>
              </a:rPr>
              <a:t>LINQ</a:t>
            </a:r>
            <a:endParaRPr sz="3600">
              <a:solidFill>
                <a:srgbClr val="6D9EEB"/>
              </a:solidFill>
              <a:latin typeface="Lato Light"/>
              <a:ea typeface="Lato Light"/>
              <a:cs typeface="Lato Light"/>
              <a:sym typeface="Lato Light"/>
            </a:endParaRPr>
          </a:p>
        </p:txBody>
      </p:sp>
      <p:sp>
        <p:nvSpPr>
          <p:cNvPr id="326" name="Google Shape;326;p53"/>
          <p:cNvSpPr txBox="1"/>
          <p:nvPr>
            <p:ph type="title"/>
          </p:nvPr>
        </p:nvSpPr>
        <p:spPr>
          <a:xfrm>
            <a:off x="2644350" y="2863250"/>
            <a:ext cx="38553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solidFill>
                  <a:srgbClr val="6D9EEB"/>
                </a:solidFill>
                <a:latin typeface="Lato Light"/>
                <a:ea typeface="Lato Light"/>
                <a:cs typeface="Lato Light"/>
                <a:sym typeface="Lato Light"/>
              </a:rPr>
              <a:t>SQL BASED QUERIES</a:t>
            </a:r>
            <a:endParaRPr sz="1400">
              <a:solidFill>
                <a:srgbClr val="6D9EEB"/>
              </a:solidFill>
              <a:latin typeface="Lato Light"/>
              <a:ea typeface="Lato Light"/>
              <a:cs typeface="Lato Light"/>
              <a:sym typeface="Lato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4"/>
          <p:cNvSpPr txBox="1"/>
          <p:nvPr>
            <p:ph type="title"/>
          </p:nvPr>
        </p:nvSpPr>
        <p:spPr>
          <a:xfrm>
            <a:off x="1562850" y="1017725"/>
            <a:ext cx="2006100" cy="382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6D9EEB"/>
                </a:solidFill>
                <a:latin typeface="Lato Light"/>
                <a:ea typeface="Lato Light"/>
                <a:cs typeface="Lato Light"/>
                <a:sym typeface="Lato Light"/>
              </a:rPr>
              <a:t>Aggregate</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All</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Any</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Average</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Cast</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Concat</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Contains</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Count</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DefaultIfEmpty</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Distinct</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ElementAt</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ElementAtOrDefault</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Empty</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Except</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First</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FirstOrDefault</a:t>
            </a:r>
            <a:endParaRPr sz="1400">
              <a:solidFill>
                <a:srgbClr val="6D9EEB"/>
              </a:solidFill>
              <a:latin typeface="Lato Light"/>
              <a:ea typeface="Lato Light"/>
              <a:cs typeface="Lato Light"/>
              <a:sym typeface="Lato Light"/>
            </a:endParaRPr>
          </a:p>
          <a:p>
            <a:pPr indent="0" lvl="0" marL="0" rtl="0" algn="l">
              <a:spcBef>
                <a:spcPts val="0"/>
              </a:spcBef>
              <a:spcAft>
                <a:spcPts val="0"/>
              </a:spcAft>
              <a:buNone/>
            </a:pPr>
            <a:r>
              <a:rPr lang="en" sz="1400">
                <a:solidFill>
                  <a:srgbClr val="6D9EEB"/>
                </a:solidFill>
                <a:latin typeface="Lato Light"/>
                <a:ea typeface="Lato Light"/>
                <a:cs typeface="Lato Light"/>
                <a:sym typeface="Lato Light"/>
              </a:rPr>
              <a:t>GroupBy</a:t>
            </a:r>
            <a:endParaRPr sz="1400">
              <a:solidFill>
                <a:srgbClr val="6D9EEB"/>
              </a:solidFill>
              <a:latin typeface="Lato Light"/>
              <a:ea typeface="Lato Light"/>
              <a:cs typeface="Lato Light"/>
              <a:sym typeface="Lato Light"/>
            </a:endParaRPr>
          </a:p>
        </p:txBody>
      </p:sp>
      <p:sp>
        <p:nvSpPr>
          <p:cNvPr id="332" name="Google Shape;332;p54"/>
          <p:cNvSpPr txBox="1"/>
          <p:nvPr/>
        </p:nvSpPr>
        <p:spPr>
          <a:xfrm>
            <a:off x="3568950" y="1071750"/>
            <a:ext cx="2006100" cy="3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D9EEB"/>
                </a:solidFill>
                <a:latin typeface="Lato Light"/>
                <a:ea typeface="Lato Light"/>
                <a:cs typeface="Lato Light"/>
                <a:sym typeface="Lato Light"/>
              </a:rPr>
              <a:t>GroupJoin</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Intersect</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Join</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Last</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LastOrDefault</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LongCount</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Max</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Min</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OfType</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OrderBy</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OrderByDescending</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Prepend</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Range</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Repeat</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Reverse</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Select</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SelectMany</a:t>
            </a:r>
            <a:endParaRPr>
              <a:solidFill>
                <a:srgbClr val="6D9EEB"/>
              </a:solidFill>
              <a:latin typeface="Lato Light"/>
              <a:ea typeface="Lato Light"/>
              <a:cs typeface="Lato Light"/>
              <a:sym typeface="Lato Light"/>
            </a:endParaRPr>
          </a:p>
        </p:txBody>
      </p:sp>
      <p:sp>
        <p:nvSpPr>
          <p:cNvPr id="333" name="Google Shape;333;p54"/>
          <p:cNvSpPr txBox="1"/>
          <p:nvPr/>
        </p:nvSpPr>
        <p:spPr>
          <a:xfrm>
            <a:off x="5575050" y="1044725"/>
            <a:ext cx="2006100" cy="377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D9EEB"/>
                </a:solidFill>
                <a:latin typeface="Lato Light"/>
                <a:ea typeface="Lato Light"/>
                <a:cs typeface="Lato Light"/>
                <a:sym typeface="Lato Light"/>
              </a:rPr>
              <a:t>SequenceEqual</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Single</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SingleOrDefault</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Skip</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SkipWhile</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Sum</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Take</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TakeWhile</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ThenBy</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ThenByDescending</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ToArray</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ToDictionary</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ToHashSet</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ToLookup</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Union</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Where</a:t>
            </a:r>
            <a:endParaRPr>
              <a:solidFill>
                <a:srgbClr val="6D9EEB"/>
              </a:solidFill>
              <a:latin typeface="Lato Light"/>
              <a:ea typeface="Lato Light"/>
              <a:cs typeface="Lato Light"/>
              <a:sym typeface="Lato Light"/>
            </a:endParaRPr>
          </a:p>
          <a:p>
            <a:pPr indent="0" lvl="0" marL="0" rtl="0" algn="l">
              <a:spcBef>
                <a:spcPts val="0"/>
              </a:spcBef>
              <a:spcAft>
                <a:spcPts val="0"/>
              </a:spcAft>
              <a:buNone/>
            </a:pPr>
            <a:r>
              <a:rPr lang="en">
                <a:solidFill>
                  <a:srgbClr val="6D9EEB"/>
                </a:solidFill>
                <a:latin typeface="Lato Light"/>
                <a:ea typeface="Lato Light"/>
                <a:cs typeface="Lato Light"/>
                <a:sym typeface="Lato Light"/>
              </a:rPr>
              <a:t>Zip</a:t>
            </a:r>
            <a:endParaRPr>
              <a:solidFill>
                <a:srgbClr val="6D9EEB"/>
              </a:solidFill>
              <a:latin typeface="Lato Light"/>
              <a:ea typeface="Lato Light"/>
              <a:cs typeface="Lato Light"/>
              <a:sym typeface="Lato Light"/>
            </a:endParaRPr>
          </a:p>
        </p:txBody>
      </p:sp>
      <p:sp>
        <p:nvSpPr>
          <p:cNvPr id="334" name="Google Shape;334;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 - </a:t>
            </a:r>
            <a:r>
              <a:rPr lang="en" sz="1800">
                <a:solidFill>
                  <a:srgbClr val="6D9EEB"/>
                </a:solidFill>
                <a:latin typeface="Lato Light"/>
                <a:ea typeface="Lato Light"/>
                <a:cs typeface="Lato Light"/>
                <a:sym typeface="Lato Light"/>
              </a:rPr>
              <a:t>C# - LINQ</a:t>
            </a:r>
            <a:endParaRPr sz="1800">
              <a:latin typeface="Lato Light"/>
              <a:ea typeface="Lato Light"/>
              <a:cs typeface="Lato Light"/>
              <a:sym typeface="Lato Light"/>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40" name="Google Shape;340;p55"/>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46" name="Google Shape;346;p56"/>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52" name="Google Shape;352;p57"/>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6" name="Shape 356"/>
        <p:cNvGrpSpPr/>
        <p:nvPr/>
      </p:nvGrpSpPr>
      <p:grpSpPr>
        <a:xfrm>
          <a:off x="0" y="0"/>
          <a:ext cx="0" cy="0"/>
          <a:chOff x="0" y="0"/>
          <a:chExt cx="0" cy="0"/>
        </a:xfrm>
      </p:grpSpPr>
      <p:sp>
        <p:nvSpPr>
          <p:cNvPr id="357" name="Google Shape;357;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58" name="Google Shape;358;p58"/>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64" name="Google Shape;364;p59"/>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70" name="Google Shape;370;p60"/>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76" name="Google Shape;376;p61"/>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1 -Filtering</a:t>
            </a:r>
            <a:endParaRPr sz="1800">
              <a:latin typeface="Lato Light"/>
              <a:ea typeface="Lato Light"/>
              <a:cs typeface="Lato Light"/>
              <a:sym typeface="Lato Light"/>
            </a:endParaRPr>
          </a:p>
        </p:txBody>
      </p:sp>
      <p:sp>
        <p:nvSpPr>
          <p:cNvPr id="91" name="Google Shape;91;p17"/>
          <p:cNvSpPr txBox="1"/>
          <p:nvPr>
            <p:ph type="title"/>
          </p:nvPr>
        </p:nvSpPr>
        <p:spPr>
          <a:xfrm>
            <a:off x="2663250" y="2210550"/>
            <a:ext cx="3817500" cy="3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Light"/>
                <a:ea typeface="Lato Light"/>
                <a:cs typeface="Lato Light"/>
                <a:sym typeface="Lato Light"/>
              </a:rPr>
              <a:t>201901_ItemLicitação.csv</a:t>
            </a:r>
            <a:endParaRPr sz="1800">
              <a:latin typeface="Lato Light"/>
              <a:ea typeface="Lato Light"/>
              <a:cs typeface="Lato Light"/>
              <a:sym typeface="Lato Light"/>
            </a:endParaRPr>
          </a:p>
        </p:txBody>
      </p:sp>
      <p:sp>
        <p:nvSpPr>
          <p:cNvPr id="92" name="Google Shape;92;p17"/>
          <p:cNvSpPr txBox="1"/>
          <p:nvPr>
            <p:ph type="title"/>
          </p:nvPr>
        </p:nvSpPr>
        <p:spPr>
          <a:xfrm>
            <a:off x="2663250" y="2571750"/>
            <a:ext cx="3817500" cy="3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Light"/>
                <a:ea typeface="Lato Light"/>
                <a:cs typeface="Lato Light"/>
                <a:sym typeface="Lato Light"/>
              </a:rPr>
              <a:t>201901_Licitação.csv</a:t>
            </a:r>
            <a:endParaRPr sz="1800">
              <a:latin typeface="Lato Light"/>
              <a:ea typeface="Lato Light"/>
              <a:cs typeface="Lato Light"/>
              <a:sym typeface="Lato Light"/>
            </a:endParaRPr>
          </a:p>
        </p:txBody>
      </p:sp>
      <p:sp>
        <p:nvSpPr>
          <p:cNvPr id="93" name="Google Shape;93;p17"/>
          <p:cNvSpPr txBox="1"/>
          <p:nvPr>
            <p:ph type="title"/>
          </p:nvPr>
        </p:nvSpPr>
        <p:spPr>
          <a:xfrm>
            <a:off x="2663250" y="2932950"/>
            <a:ext cx="3817500" cy="3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Lato Light"/>
                <a:ea typeface="Lato Light"/>
                <a:cs typeface="Lato Light"/>
                <a:sym typeface="Lato Light"/>
              </a:rPr>
              <a:t>201901_ParticipantesLicitação.csv</a:t>
            </a:r>
            <a:endParaRPr sz="1800">
              <a:latin typeface="Lato Light"/>
              <a:ea typeface="Lato Light"/>
              <a:cs typeface="Lato Light"/>
              <a:sym typeface="Lato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82" name="Google Shape;382;p62"/>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88" name="Google Shape;388;p63"/>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394" name="Google Shape;394;p64"/>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400" name="Google Shape;400;p65"/>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406" name="Google Shape;406;p66"/>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412" name="Google Shape;412;p67"/>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418" name="Google Shape;418;p68"/>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424" name="Google Shape;424;p69"/>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430" name="Google Shape;430;p70"/>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436" name="Google Shape;436;p71"/>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1 -Filtering</a:t>
            </a:r>
            <a:endParaRPr sz="1800">
              <a:latin typeface="Lato Light"/>
              <a:ea typeface="Lato Light"/>
              <a:cs typeface="Lato Light"/>
              <a:sym typeface="Lato Light"/>
            </a:endParaRPr>
          </a:p>
        </p:txBody>
      </p:sp>
      <p:sp>
        <p:nvSpPr>
          <p:cNvPr id="99" name="Google Shape;99;p18"/>
          <p:cNvSpPr txBox="1"/>
          <p:nvPr>
            <p:ph type="title"/>
          </p:nvPr>
        </p:nvSpPr>
        <p:spPr>
          <a:xfrm>
            <a:off x="2663250" y="2210550"/>
            <a:ext cx="3817500" cy="3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Lato Light"/>
                <a:ea typeface="Lato Light"/>
                <a:cs typeface="Lato Light"/>
                <a:sym typeface="Lato Light"/>
              </a:rPr>
              <a:t>201901_ItemLicitação.csv</a:t>
            </a:r>
            <a:endParaRPr sz="1800">
              <a:solidFill>
                <a:srgbClr val="666666"/>
              </a:solidFill>
              <a:latin typeface="Lato Light"/>
              <a:ea typeface="Lato Light"/>
              <a:cs typeface="Lato Light"/>
              <a:sym typeface="Lato Light"/>
            </a:endParaRPr>
          </a:p>
        </p:txBody>
      </p:sp>
      <p:sp>
        <p:nvSpPr>
          <p:cNvPr id="100" name="Google Shape;100;p18"/>
          <p:cNvSpPr txBox="1"/>
          <p:nvPr>
            <p:ph type="title"/>
          </p:nvPr>
        </p:nvSpPr>
        <p:spPr>
          <a:xfrm>
            <a:off x="2663250" y="2571750"/>
            <a:ext cx="3817500" cy="3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93C47D"/>
                </a:solidFill>
                <a:latin typeface="Lato Light"/>
                <a:ea typeface="Lato Light"/>
                <a:cs typeface="Lato Light"/>
                <a:sym typeface="Lato Light"/>
              </a:rPr>
              <a:t>201901_Licitação.csv</a:t>
            </a:r>
            <a:endParaRPr sz="1800">
              <a:solidFill>
                <a:srgbClr val="93C47D"/>
              </a:solidFill>
              <a:latin typeface="Lato Light"/>
              <a:ea typeface="Lato Light"/>
              <a:cs typeface="Lato Light"/>
              <a:sym typeface="Lato Light"/>
            </a:endParaRPr>
          </a:p>
        </p:txBody>
      </p:sp>
      <p:sp>
        <p:nvSpPr>
          <p:cNvPr id="101" name="Google Shape;101;p18"/>
          <p:cNvSpPr txBox="1"/>
          <p:nvPr>
            <p:ph type="title"/>
          </p:nvPr>
        </p:nvSpPr>
        <p:spPr>
          <a:xfrm>
            <a:off x="2663250" y="2932950"/>
            <a:ext cx="3817500" cy="36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666666"/>
                </a:solidFill>
                <a:latin typeface="Lato Light"/>
                <a:ea typeface="Lato Light"/>
                <a:cs typeface="Lato Light"/>
                <a:sym typeface="Lato Light"/>
              </a:rPr>
              <a:t>201901_ParticipantesLicitação.csv</a:t>
            </a:r>
            <a:endParaRPr sz="1800">
              <a:solidFill>
                <a:srgbClr val="666666"/>
              </a:solidFill>
              <a:latin typeface="Lato Light"/>
              <a:ea typeface="Lato Light"/>
              <a:cs typeface="Lato Light"/>
              <a:sym typeface="Lato Light"/>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40" name="Shape 440"/>
        <p:cNvGrpSpPr/>
        <p:nvPr/>
      </p:nvGrpSpPr>
      <p:grpSpPr>
        <a:xfrm>
          <a:off x="0" y="0"/>
          <a:ext cx="0" cy="0"/>
          <a:chOff x="0" y="0"/>
          <a:chExt cx="0" cy="0"/>
        </a:xfrm>
      </p:grpSpPr>
      <p:sp>
        <p:nvSpPr>
          <p:cNvPr id="441" name="Google Shape;441;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442" name="Google Shape;442;p72"/>
          <p:cNvSpPr txBox="1"/>
          <p:nvPr>
            <p:ph type="title"/>
          </p:nvPr>
        </p:nvSpPr>
        <p:spPr>
          <a:xfrm>
            <a:off x="1333350" y="1809900"/>
            <a:ext cx="6477300" cy="15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Lato Light"/>
                <a:ea typeface="Lato Light"/>
                <a:cs typeface="Lato Light"/>
                <a:sym typeface="Lato Light"/>
              </a:rPr>
              <a:t>Número Licitação, Número do Processo, Objeto, Modalidade de compra, Situação Licitação, Código do Órgão Superior, Nome Órgão superior, Código Órgão, Nome Órgão, Código UG, Nome UG, Munícipio, Data Publicação DOU, Data Abertura, Valor Licitação</a:t>
            </a:r>
            <a:endParaRPr sz="1800">
              <a:solidFill>
                <a:srgbClr val="D9D9D9"/>
              </a:solidFill>
              <a:latin typeface="Lato Light"/>
              <a:ea typeface="Lato Light"/>
              <a:cs typeface="Lato Light"/>
              <a:sym typeface="Lato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46" name="Shape 446"/>
        <p:cNvGrpSpPr/>
        <p:nvPr/>
      </p:nvGrpSpPr>
      <p:grpSpPr>
        <a:xfrm>
          <a:off x="0" y="0"/>
          <a:ext cx="0" cy="0"/>
          <a:chOff x="0" y="0"/>
          <a:chExt cx="0" cy="0"/>
        </a:xfrm>
      </p:grpSpPr>
      <p:sp>
        <p:nvSpPr>
          <p:cNvPr id="447" name="Google Shape;447;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Primary Key</a:t>
            </a:r>
            <a:endParaRPr sz="1800">
              <a:latin typeface="Lato Light"/>
              <a:ea typeface="Lato Light"/>
              <a:cs typeface="Lato Light"/>
              <a:sym typeface="Lato Light"/>
            </a:endParaRPr>
          </a:p>
        </p:txBody>
      </p:sp>
      <p:sp>
        <p:nvSpPr>
          <p:cNvPr id="448" name="Google Shape;448;p73"/>
          <p:cNvSpPr txBox="1"/>
          <p:nvPr>
            <p:ph type="title"/>
          </p:nvPr>
        </p:nvSpPr>
        <p:spPr>
          <a:xfrm>
            <a:off x="1333350" y="1809900"/>
            <a:ext cx="6477300" cy="15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93C47D"/>
                </a:solidFill>
                <a:latin typeface="Lato Light"/>
                <a:ea typeface="Lato Light"/>
                <a:cs typeface="Lato Light"/>
                <a:sym typeface="Lato Light"/>
              </a:rPr>
              <a:t>Número Licitação</a:t>
            </a:r>
            <a:r>
              <a:rPr lang="en" sz="1800">
                <a:solidFill>
                  <a:srgbClr val="D9D9D9"/>
                </a:solidFill>
                <a:latin typeface="Lato Light"/>
                <a:ea typeface="Lato Light"/>
                <a:cs typeface="Lato Light"/>
                <a:sym typeface="Lato Light"/>
              </a:rPr>
              <a:t>, Número do Processo, Objeto, </a:t>
            </a:r>
            <a:r>
              <a:rPr lang="en" sz="1800">
                <a:solidFill>
                  <a:srgbClr val="93C47D"/>
                </a:solidFill>
                <a:latin typeface="Lato Light"/>
                <a:ea typeface="Lato Light"/>
                <a:cs typeface="Lato Light"/>
                <a:sym typeface="Lato Light"/>
              </a:rPr>
              <a:t>Modalidade de compra</a:t>
            </a:r>
            <a:r>
              <a:rPr lang="en" sz="1800">
                <a:solidFill>
                  <a:srgbClr val="D9D9D9"/>
                </a:solidFill>
                <a:latin typeface="Lato Light"/>
                <a:ea typeface="Lato Light"/>
                <a:cs typeface="Lato Light"/>
                <a:sym typeface="Lato Light"/>
              </a:rPr>
              <a:t>, Situação Licitação, Código do Órgão Superior, Nome Órgão superior, Código Órgão, Nome Órgão, </a:t>
            </a:r>
            <a:r>
              <a:rPr lang="en" sz="1800">
                <a:solidFill>
                  <a:srgbClr val="93C47D"/>
                </a:solidFill>
                <a:latin typeface="Lato Light"/>
                <a:ea typeface="Lato Light"/>
                <a:cs typeface="Lato Light"/>
                <a:sym typeface="Lato Light"/>
              </a:rPr>
              <a:t>Código UG</a:t>
            </a:r>
            <a:r>
              <a:rPr lang="en" sz="1800">
                <a:solidFill>
                  <a:srgbClr val="D9D9D9"/>
                </a:solidFill>
                <a:latin typeface="Lato Light"/>
                <a:ea typeface="Lato Light"/>
                <a:cs typeface="Lato Light"/>
                <a:sym typeface="Lato Light"/>
              </a:rPr>
              <a:t>, Nome UG, Munícipio, Data Publicação DOU, Data Abertura, Valor Licitação</a:t>
            </a:r>
            <a:endParaRPr sz="1800">
              <a:solidFill>
                <a:srgbClr val="D9D9D9"/>
              </a:solidFill>
              <a:latin typeface="Lato Light"/>
              <a:ea typeface="Lato Light"/>
              <a:cs typeface="Lato Light"/>
              <a:sym typeface="Lato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52" name="Shape 452"/>
        <p:cNvGrpSpPr/>
        <p:nvPr/>
      </p:nvGrpSpPr>
      <p:grpSpPr>
        <a:xfrm>
          <a:off x="0" y="0"/>
          <a:ext cx="0" cy="0"/>
          <a:chOff x="0" y="0"/>
          <a:chExt cx="0" cy="0"/>
        </a:xfrm>
      </p:grpSpPr>
      <p:sp>
        <p:nvSpPr>
          <p:cNvPr id="453" name="Google Shape;45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57" name="Shape 457"/>
        <p:cNvGrpSpPr/>
        <p:nvPr/>
      </p:nvGrpSpPr>
      <p:grpSpPr>
        <a:xfrm>
          <a:off x="0" y="0"/>
          <a:ext cx="0" cy="0"/>
          <a:chOff x="0" y="0"/>
          <a:chExt cx="0" cy="0"/>
        </a:xfrm>
      </p:grpSpPr>
      <p:sp>
        <p:nvSpPr>
          <p:cNvPr id="458" name="Google Shape;458;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459" name="Google Shape;459;p75"/>
          <p:cNvSpPr txBox="1"/>
          <p:nvPr>
            <p:ph type="title"/>
          </p:nvPr>
        </p:nvSpPr>
        <p:spPr>
          <a:xfrm>
            <a:off x="1333350" y="1809900"/>
            <a:ext cx="6477300" cy="15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5"/>
                </a:solidFill>
                <a:latin typeface="Lato Light"/>
                <a:ea typeface="Lato Light"/>
                <a:cs typeface="Lato Light"/>
                <a:sym typeface="Lato Light"/>
              </a:rPr>
              <a:t>drop </a:t>
            </a:r>
            <a:r>
              <a:rPr lang="en" sz="1800">
                <a:solidFill>
                  <a:srgbClr val="D9D9D9"/>
                </a:solidFill>
                <a:latin typeface="Lato Light"/>
                <a:ea typeface="Lato Light"/>
                <a:cs typeface="Lato Light"/>
                <a:sym typeface="Lato Light"/>
              </a:rPr>
              <a:t>database </a:t>
            </a:r>
            <a:r>
              <a:rPr lang="en" sz="1800">
                <a:solidFill>
                  <a:schemeClr val="accent5"/>
                </a:solidFill>
                <a:latin typeface="Lato Light"/>
                <a:ea typeface="Lato Light"/>
                <a:cs typeface="Lato Light"/>
                <a:sym typeface="Lato Light"/>
              </a:rPr>
              <a:t>if exists</a:t>
            </a:r>
            <a:r>
              <a:rPr lang="en" sz="1800">
                <a:solidFill>
                  <a:srgbClr val="D9D9D9"/>
                </a:solidFill>
                <a:latin typeface="Lato Light"/>
                <a:ea typeface="Lato Light"/>
                <a:cs typeface="Lato Light"/>
                <a:sym typeface="Lato Light"/>
              </a:rPr>
              <a:t> Biddings;</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chemeClr val="accent5"/>
                </a:solidFill>
                <a:latin typeface="Lato Light"/>
                <a:ea typeface="Lato Light"/>
                <a:cs typeface="Lato Light"/>
                <a:sym typeface="Lato Light"/>
              </a:rPr>
              <a:t>create </a:t>
            </a:r>
            <a:r>
              <a:rPr lang="en" sz="1800">
                <a:solidFill>
                  <a:srgbClr val="D9D9D9"/>
                </a:solidFill>
                <a:latin typeface="Lato Light"/>
                <a:ea typeface="Lato Light"/>
                <a:cs typeface="Lato Light"/>
                <a:sym typeface="Lato Light"/>
              </a:rPr>
              <a:t>database </a:t>
            </a:r>
            <a:r>
              <a:rPr lang="en" sz="1800">
                <a:solidFill>
                  <a:schemeClr val="accent5"/>
                </a:solidFill>
                <a:latin typeface="Lato Light"/>
                <a:ea typeface="Lato Light"/>
                <a:cs typeface="Lato Light"/>
                <a:sym typeface="Lato Light"/>
              </a:rPr>
              <a:t>if not exists</a:t>
            </a:r>
            <a:r>
              <a:rPr lang="en" sz="1800">
                <a:solidFill>
                  <a:srgbClr val="D9D9D9"/>
                </a:solidFill>
                <a:latin typeface="Lato Light"/>
                <a:ea typeface="Lato Light"/>
                <a:cs typeface="Lato Light"/>
                <a:sym typeface="Lato Light"/>
              </a:rPr>
              <a:t> Biddings;</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chemeClr val="accent5"/>
                </a:solidFill>
                <a:latin typeface="Lato Light"/>
                <a:ea typeface="Lato Light"/>
                <a:cs typeface="Lato Light"/>
                <a:sym typeface="Lato Light"/>
              </a:rPr>
              <a:t>use </a:t>
            </a:r>
            <a:r>
              <a:rPr lang="en" sz="1800">
                <a:solidFill>
                  <a:srgbClr val="D9D9D9"/>
                </a:solidFill>
                <a:latin typeface="Lato Light"/>
                <a:ea typeface="Lato Light"/>
                <a:cs typeface="Lato Light"/>
                <a:sym typeface="Lato Light"/>
              </a:rPr>
              <a:t>Biddings;</a:t>
            </a:r>
            <a:endParaRPr sz="1800">
              <a:solidFill>
                <a:srgbClr val="D9D9D9"/>
              </a:solidFill>
              <a:latin typeface="Lato Light"/>
              <a:ea typeface="Lato Light"/>
              <a:cs typeface="Lato Light"/>
              <a:sym typeface="Lato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63" name="Shape 463"/>
        <p:cNvGrpSpPr/>
        <p:nvPr/>
      </p:nvGrpSpPr>
      <p:grpSpPr>
        <a:xfrm>
          <a:off x="0" y="0"/>
          <a:ext cx="0" cy="0"/>
          <a:chOff x="0" y="0"/>
          <a:chExt cx="0" cy="0"/>
        </a:xfrm>
      </p:grpSpPr>
      <p:sp>
        <p:nvSpPr>
          <p:cNvPr id="464" name="Google Shape;464;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465" name="Google Shape;465;p76"/>
          <p:cNvSpPr txBox="1"/>
          <p:nvPr>
            <p:ph type="title"/>
          </p:nvPr>
        </p:nvSpPr>
        <p:spPr>
          <a:xfrm>
            <a:off x="1333350" y="1809900"/>
            <a:ext cx="6477300" cy="1523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accent5"/>
                </a:solidFill>
                <a:latin typeface="Lato Light"/>
                <a:ea typeface="Lato Light"/>
                <a:cs typeface="Lato Light"/>
                <a:sym typeface="Lato Light"/>
              </a:rPr>
              <a:t>create table</a:t>
            </a:r>
            <a:r>
              <a:rPr lang="en" sz="1800">
                <a:solidFill>
                  <a:srgbClr val="D9D9D9"/>
                </a:solidFill>
                <a:latin typeface="Lato Light"/>
                <a:ea typeface="Lato Light"/>
                <a:cs typeface="Lato Light"/>
                <a:sym typeface="Lato Light"/>
              </a:rPr>
              <a:t> Bidding (</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D9D9D9"/>
              </a:solidFill>
              <a:latin typeface="Lato Light"/>
              <a:ea typeface="Lato Light"/>
              <a:cs typeface="Lato Light"/>
              <a:sym typeface="Lato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69" name="Shape 469"/>
        <p:cNvGrpSpPr/>
        <p:nvPr/>
      </p:nvGrpSpPr>
      <p:grpSpPr>
        <a:xfrm>
          <a:off x="0" y="0"/>
          <a:ext cx="0" cy="0"/>
          <a:chOff x="0" y="0"/>
          <a:chExt cx="0" cy="0"/>
        </a:xfrm>
      </p:grpSpPr>
      <p:sp>
        <p:nvSpPr>
          <p:cNvPr id="470" name="Google Shape;470;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471" name="Google Shape;471;p77"/>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biddingId 		</a:t>
            </a:r>
            <a:r>
              <a:rPr lang="en" sz="1800">
                <a:solidFill>
                  <a:schemeClr val="accent5"/>
                </a:solidFill>
                <a:latin typeface="Lato Light"/>
                <a:ea typeface="Lato Light"/>
                <a:cs typeface="Lato Light"/>
                <a:sym typeface="Lato Light"/>
              </a:rPr>
              <a:t>int,</a:t>
            </a:r>
            <a:endParaRPr sz="1800">
              <a:solidFill>
                <a:schemeClr val="accent5"/>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processId 		</a:t>
            </a:r>
            <a:r>
              <a:rPr lang="en" sz="1800">
                <a:solidFill>
                  <a:schemeClr val="accent5"/>
                </a:solidFill>
                <a:latin typeface="Lato Light"/>
                <a:ea typeface="Lato Light"/>
                <a:cs typeface="Lato Light"/>
                <a:sym typeface="Lato Light"/>
              </a:rPr>
              <a:t>varchar(</a:t>
            </a:r>
            <a:r>
              <a:rPr lang="en" sz="1800">
                <a:solidFill>
                  <a:srgbClr val="E06666"/>
                </a:solidFill>
                <a:latin typeface="Lato Light"/>
                <a:ea typeface="Lato Light"/>
                <a:cs typeface="Lato Light"/>
                <a:sym typeface="Lato Light"/>
              </a:rPr>
              <a:t>20</a:t>
            </a:r>
            <a:r>
              <a:rPr lang="en" sz="1800">
                <a:solidFill>
                  <a:schemeClr val="accent5"/>
                </a:solidFill>
                <a:latin typeface="Lato Light"/>
                <a:ea typeface="Lato Light"/>
                <a:cs typeface="Lato Light"/>
                <a:sym typeface="Lato Light"/>
              </a:rPr>
              <a:t>),</a:t>
            </a:r>
            <a:r>
              <a:rPr lang="en" sz="1800">
                <a:solidFill>
                  <a:srgbClr val="D9D9D9"/>
                </a:solidFill>
                <a:latin typeface="Lato Light"/>
                <a:ea typeface="Lato Light"/>
                <a:cs typeface="Lato Light"/>
                <a:sym typeface="Lato Light"/>
              </a:rPr>
              <a:t> </a:t>
            </a:r>
            <a:r>
              <a:rPr lang="en" sz="1800">
                <a:solidFill>
                  <a:srgbClr val="3C78D8"/>
                </a:solidFill>
                <a:latin typeface="Lato Light"/>
                <a:ea typeface="Lato Light"/>
                <a:cs typeface="Lato Light"/>
                <a:sym typeface="Lato Light"/>
              </a:rPr>
              <a:t>-- max: 17</a:t>
            </a:r>
            <a:endParaRPr sz="1800">
              <a:solidFill>
                <a:srgbClr val="3C78D8"/>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objectName </a:t>
            </a:r>
            <a:r>
              <a:rPr lang="en" sz="1800">
                <a:solidFill>
                  <a:srgbClr val="3C78D8"/>
                </a:solidFill>
                <a:latin typeface="Lato Light"/>
                <a:ea typeface="Lato Light"/>
                <a:cs typeface="Lato Light"/>
                <a:sym typeface="Lato Light"/>
              </a:rPr>
              <a:t>		</a:t>
            </a:r>
            <a:r>
              <a:rPr lang="en" sz="1800">
                <a:solidFill>
                  <a:schemeClr val="accent5"/>
                </a:solidFill>
                <a:latin typeface="Lato Light"/>
                <a:ea typeface="Lato Light"/>
                <a:cs typeface="Lato Light"/>
                <a:sym typeface="Lato Light"/>
              </a:rPr>
              <a:t>varchar(</a:t>
            </a:r>
            <a:r>
              <a:rPr lang="en" sz="1800">
                <a:solidFill>
                  <a:srgbClr val="E06666"/>
                </a:solidFill>
                <a:latin typeface="Lato Light"/>
                <a:ea typeface="Lato Light"/>
                <a:cs typeface="Lato Light"/>
                <a:sym typeface="Lato Light"/>
              </a:rPr>
              <a:t>520</a:t>
            </a:r>
            <a:r>
              <a:rPr lang="en" sz="1800">
                <a:solidFill>
                  <a:schemeClr val="accent5"/>
                </a:solidFill>
                <a:latin typeface="Lato Light"/>
                <a:ea typeface="Lato Light"/>
                <a:cs typeface="Lato Light"/>
                <a:sym typeface="Lato Light"/>
              </a:rPr>
              <a:t>),</a:t>
            </a:r>
            <a:r>
              <a:rPr lang="en" sz="1800">
                <a:solidFill>
                  <a:srgbClr val="3C78D8"/>
                </a:solidFill>
                <a:latin typeface="Lato Light"/>
                <a:ea typeface="Lato Light"/>
                <a:cs typeface="Lato Light"/>
                <a:sym typeface="Lato Light"/>
              </a:rPr>
              <a:t> 	-- max: 517</a:t>
            </a:r>
            <a:endParaRPr sz="1800">
              <a:solidFill>
                <a:srgbClr val="3C78D8"/>
              </a:solidFill>
              <a:latin typeface="Lato Light"/>
              <a:ea typeface="Lato Light"/>
              <a:cs typeface="Lato Light"/>
              <a:sym typeface="Lato Light"/>
            </a:endParaRPr>
          </a:p>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3C78D8"/>
              </a:solidFill>
              <a:latin typeface="Lato Light"/>
              <a:ea typeface="Lato Light"/>
              <a:cs typeface="Lato Light"/>
              <a:sym typeface="Lato Ligh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75" name="Shape 475"/>
        <p:cNvGrpSpPr/>
        <p:nvPr/>
      </p:nvGrpSpPr>
      <p:grpSpPr>
        <a:xfrm>
          <a:off x="0" y="0"/>
          <a:ext cx="0" cy="0"/>
          <a:chOff x="0" y="0"/>
          <a:chExt cx="0" cy="0"/>
        </a:xfrm>
      </p:grpSpPr>
      <p:sp>
        <p:nvSpPr>
          <p:cNvPr id="476" name="Google Shape;476;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477" name="Google Shape;477;p78"/>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bidType 			</a:t>
            </a:r>
            <a:r>
              <a:rPr lang="en" sz="1800">
                <a:solidFill>
                  <a:schemeClr val="accent5"/>
                </a:solidFill>
                <a:latin typeface="Lato Light"/>
                <a:ea typeface="Lato Light"/>
                <a:cs typeface="Lato Light"/>
                <a:sym typeface="Lato Light"/>
              </a:rPr>
              <a:t>enum(</a:t>
            </a:r>
            <a:r>
              <a:rPr lang="en" sz="1800">
                <a:solidFill>
                  <a:srgbClr val="E06666"/>
                </a:solidFill>
                <a:latin typeface="Lato Light"/>
                <a:ea typeface="Lato Light"/>
                <a:cs typeface="Lato Light"/>
                <a:sym typeface="Lato Light"/>
              </a:rPr>
              <a:t>'</a:t>
            </a:r>
            <a:r>
              <a:rPr lang="en" sz="1800">
                <a:solidFill>
                  <a:srgbClr val="E06666"/>
                </a:solidFill>
                <a:latin typeface="Lato Light"/>
                <a:ea typeface="Lato Light"/>
                <a:cs typeface="Lato Light"/>
                <a:sym typeface="Lato Light"/>
              </a:rPr>
              <a:t>...'</a:t>
            </a:r>
            <a:r>
              <a:rPr lang="en" sz="1800">
                <a:solidFill>
                  <a:schemeClr val="accent5"/>
                </a:solidFill>
                <a:latin typeface="Lato Light"/>
                <a:ea typeface="Lato Light"/>
                <a:cs typeface="Lato Light"/>
                <a:sym typeface="Lato Light"/>
              </a:rPr>
              <a:t>),</a:t>
            </a:r>
            <a:endParaRPr sz="1800">
              <a:solidFill>
                <a:schemeClr val="accent5"/>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bidState 			</a:t>
            </a:r>
            <a:r>
              <a:rPr lang="en" sz="1800">
                <a:solidFill>
                  <a:schemeClr val="accent5"/>
                </a:solidFill>
                <a:latin typeface="Lato Light"/>
                <a:ea typeface="Lato Light"/>
                <a:cs typeface="Lato Light"/>
                <a:sym typeface="Lato Light"/>
              </a:rPr>
              <a:t>enum(</a:t>
            </a:r>
            <a:r>
              <a:rPr lang="en" sz="1800">
                <a:solidFill>
                  <a:srgbClr val="E06666"/>
                </a:solidFill>
                <a:latin typeface="Lato Light"/>
                <a:ea typeface="Lato Light"/>
                <a:cs typeface="Lato Light"/>
                <a:sym typeface="Lato Light"/>
              </a:rPr>
              <a:t>'...'</a:t>
            </a:r>
            <a:r>
              <a:rPr lang="en" sz="1800">
                <a:solidFill>
                  <a:schemeClr val="accent5"/>
                </a:solidFill>
                <a:latin typeface="Lato Light"/>
                <a:ea typeface="Lato Light"/>
                <a:cs typeface="Lato Light"/>
                <a:sym typeface="Lato Light"/>
              </a:rPr>
              <a:t>),</a:t>
            </a:r>
            <a:endParaRPr sz="1800">
              <a:solidFill>
                <a:schemeClr val="accent5"/>
              </a:solidFill>
              <a:latin typeface="Lato Light"/>
              <a:ea typeface="Lato Light"/>
              <a:cs typeface="Lato Light"/>
              <a:sym typeface="Lato Light"/>
            </a:endParaRPr>
          </a:p>
          <a:p>
            <a:pPr indent="0" lvl="0" marL="0" rtl="0" algn="l">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3C78D8"/>
              </a:solidFill>
              <a:latin typeface="Lato Light"/>
              <a:ea typeface="Lato Light"/>
              <a:cs typeface="Lato Light"/>
              <a:sym typeface="Lato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81" name="Shape 481"/>
        <p:cNvGrpSpPr/>
        <p:nvPr/>
      </p:nvGrpSpPr>
      <p:grpSpPr>
        <a:xfrm>
          <a:off x="0" y="0"/>
          <a:ext cx="0" cy="0"/>
          <a:chOff x="0" y="0"/>
          <a:chExt cx="0" cy="0"/>
        </a:xfrm>
      </p:grpSpPr>
      <p:sp>
        <p:nvSpPr>
          <p:cNvPr id="482" name="Google Shape;482;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483" name="Google Shape;483;p79"/>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superiorAgencyCode 	</a:t>
            </a:r>
            <a:r>
              <a:rPr lang="en" sz="1800">
                <a:solidFill>
                  <a:schemeClr val="accent5"/>
                </a:solidFill>
                <a:latin typeface="Lato Light"/>
                <a:ea typeface="Lato Light"/>
                <a:cs typeface="Lato Light"/>
                <a:sym typeface="Lato Light"/>
              </a:rPr>
              <a:t>int,</a:t>
            </a:r>
            <a:endParaRPr sz="1800">
              <a:solidFill>
                <a:schemeClr val="accent5"/>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superiorAgencyName 	</a:t>
            </a:r>
            <a:r>
              <a:rPr lang="en" sz="1800">
                <a:solidFill>
                  <a:schemeClr val="accent5"/>
                </a:solidFill>
                <a:latin typeface="Lato Light"/>
                <a:ea typeface="Lato Light"/>
                <a:cs typeface="Lato Light"/>
                <a:sym typeface="Lato Light"/>
              </a:rPr>
              <a:t>varchar(</a:t>
            </a:r>
            <a:r>
              <a:rPr lang="en" sz="1800">
                <a:solidFill>
                  <a:srgbClr val="E06666"/>
                </a:solidFill>
                <a:latin typeface="Lato Light"/>
                <a:ea typeface="Lato Light"/>
                <a:cs typeface="Lato Light"/>
                <a:sym typeface="Lato Light"/>
              </a:rPr>
              <a:t>45</a:t>
            </a:r>
            <a:r>
              <a:rPr lang="en" sz="1800">
                <a:solidFill>
                  <a:schemeClr val="accent5"/>
                </a:solidFill>
                <a:latin typeface="Lato Light"/>
                <a:ea typeface="Lato Light"/>
                <a:cs typeface="Lato Light"/>
                <a:sym typeface="Lato Light"/>
              </a:rPr>
              <a:t>),</a:t>
            </a:r>
            <a:r>
              <a:rPr lang="en" sz="1800">
                <a:solidFill>
                  <a:srgbClr val="D9D9D9"/>
                </a:solidFill>
                <a:latin typeface="Lato Light"/>
                <a:ea typeface="Lato Light"/>
                <a:cs typeface="Lato Light"/>
                <a:sym typeface="Lato Light"/>
              </a:rPr>
              <a:t> 	</a:t>
            </a:r>
            <a:r>
              <a:rPr lang="en" sz="1800">
                <a:solidFill>
                  <a:schemeClr val="accent3"/>
                </a:solidFill>
                <a:latin typeface="Lato Light"/>
                <a:ea typeface="Lato Light"/>
                <a:cs typeface="Lato Light"/>
                <a:sym typeface="Lato Light"/>
              </a:rPr>
              <a:t>-- max: 45 (Cap)</a:t>
            </a:r>
            <a:endParaRPr sz="1800">
              <a:solidFill>
                <a:schemeClr val="accent3"/>
              </a:solidFill>
              <a:latin typeface="Lato Light"/>
              <a:ea typeface="Lato Light"/>
              <a:cs typeface="Lato Light"/>
              <a:sym typeface="Lato Light"/>
            </a:endParaRPr>
          </a:p>
          <a:p>
            <a:pPr indent="0" lvl="0" marL="0" rtl="0" algn="l">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3C78D8"/>
              </a:solidFill>
              <a:latin typeface="Lato Light"/>
              <a:ea typeface="Lato Light"/>
              <a:cs typeface="Lato Light"/>
              <a:sym typeface="Lato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87" name="Shape 487"/>
        <p:cNvGrpSpPr/>
        <p:nvPr/>
      </p:nvGrpSpPr>
      <p:grpSpPr>
        <a:xfrm>
          <a:off x="0" y="0"/>
          <a:ext cx="0" cy="0"/>
          <a:chOff x="0" y="0"/>
          <a:chExt cx="0" cy="0"/>
        </a:xfrm>
      </p:grpSpPr>
      <p:sp>
        <p:nvSpPr>
          <p:cNvPr id="488" name="Google Shape;48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489" name="Google Shape;489;p80"/>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agencyCode			</a:t>
            </a:r>
            <a:r>
              <a:rPr lang="en" sz="1800">
                <a:solidFill>
                  <a:schemeClr val="accent5"/>
                </a:solidFill>
                <a:latin typeface="Lato Light"/>
                <a:ea typeface="Lato Light"/>
                <a:cs typeface="Lato Light"/>
                <a:sym typeface="Lato Light"/>
              </a:rPr>
              <a:t>int,</a:t>
            </a:r>
            <a:endParaRPr sz="1800">
              <a:solidFill>
                <a:schemeClr val="accent5"/>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agencyName			</a:t>
            </a:r>
            <a:r>
              <a:rPr lang="en" sz="1800">
                <a:solidFill>
                  <a:schemeClr val="accent5"/>
                </a:solidFill>
                <a:latin typeface="Lato Light"/>
                <a:ea typeface="Lato Light"/>
                <a:cs typeface="Lato Light"/>
                <a:sym typeface="Lato Light"/>
              </a:rPr>
              <a:t>varchar(</a:t>
            </a:r>
            <a:r>
              <a:rPr lang="en" sz="1800">
                <a:solidFill>
                  <a:srgbClr val="E06666"/>
                </a:solidFill>
                <a:latin typeface="Lato Light"/>
                <a:ea typeface="Lato Light"/>
                <a:cs typeface="Lato Light"/>
                <a:sym typeface="Lato Light"/>
              </a:rPr>
              <a:t>45</a:t>
            </a:r>
            <a:r>
              <a:rPr lang="en" sz="1800">
                <a:solidFill>
                  <a:schemeClr val="accent5"/>
                </a:solidFill>
                <a:latin typeface="Lato Light"/>
                <a:ea typeface="Lato Light"/>
                <a:cs typeface="Lato Light"/>
                <a:sym typeface="Lato Light"/>
              </a:rPr>
              <a:t>),</a:t>
            </a:r>
            <a:r>
              <a:rPr lang="en" sz="1800">
                <a:solidFill>
                  <a:srgbClr val="D9D9D9"/>
                </a:solidFill>
                <a:latin typeface="Lato Light"/>
                <a:ea typeface="Lato Light"/>
                <a:cs typeface="Lato Light"/>
                <a:sym typeface="Lato Light"/>
              </a:rPr>
              <a:t> 	</a:t>
            </a:r>
            <a:r>
              <a:rPr lang="en" sz="1800">
                <a:solidFill>
                  <a:schemeClr val="accent3"/>
                </a:solidFill>
                <a:latin typeface="Lato Light"/>
                <a:ea typeface="Lato Light"/>
                <a:cs typeface="Lato Light"/>
                <a:sym typeface="Lato Light"/>
              </a:rPr>
              <a:t>-- max: 45 (Cap)</a:t>
            </a:r>
            <a:endParaRPr sz="1800">
              <a:solidFill>
                <a:schemeClr val="accent3"/>
              </a:solidFill>
              <a:latin typeface="Lato Light"/>
              <a:ea typeface="Lato Light"/>
              <a:cs typeface="Lato Light"/>
              <a:sym typeface="Lato Light"/>
            </a:endParaRPr>
          </a:p>
          <a:p>
            <a:pPr indent="0" lvl="0" marL="0" rtl="0" algn="l">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3C78D8"/>
              </a:solidFill>
              <a:latin typeface="Lato Light"/>
              <a:ea typeface="Lato Light"/>
              <a:cs typeface="Lato Light"/>
              <a:sym typeface="Lato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93" name="Shape 493"/>
        <p:cNvGrpSpPr/>
        <p:nvPr/>
      </p:nvGrpSpPr>
      <p:grpSpPr>
        <a:xfrm>
          <a:off x="0" y="0"/>
          <a:ext cx="0" cy="0"/>
          <a:chOff x="0" y="0"/>
          <a:chExt cx="0" cy="0"/>
        </a:xfrm>
      </p:grpSpPr>
      <p:sp>
        <p:nvSpPr>
          <p:cNvPr id="494" name="Google Shape;494;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495" name="Google Shape;495;p81"/>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 managementUnitCode 	</a:t>
            </a:r>
            <a:r>
              <a:rPr lang="en" sz="1800">
                <a:solidFill>
                  <a:schemeClr val="accent5"/>
                </a:solidFill>
                <a:latin typeface="Lato Light"/>
                <a:ea typeface="Lato Light"/>
                <a:cs typeface="Lato Light"/>
                <a:sym typeface="Lato Light"/>
              </a:rPr>
              <a:t>int,</a:t>
            </a:r>
            <a:endParaRPr sz="1800">
              <a:solidFill>
                <a:schemeClr val="accent5"/>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 managementUnitName 	</a:t>
            </a:r>
            <a:r>
              <a:rPr lang="en" sz="1800">
                <a:solidFill>
                  <a:schemeClr val="accent5"/>
                </a:solidFill>
                <a:latin typeface="Lato Light"/>
                <a:ea typeface="Lato Light"/>
                <a:cs typeface="Lato Light"/>
                <a:sym typeface="Lato Light"/>
              </a:rPr>
              <a:t>varchar(</a:t>
            </a:r>
            <a:r>
              <a:rPr lang="en" sz="1800">
                <a:solidFill>
                  <a:srgbClr val="E06666"/>
                </a:solidFill>
                <a:latin typeface="Lato Light"/>
                <a:ea typeface="Lato Light"/>
                <a:cs typeface="Lato Light"/>
                <a:sym typeface="Lato Light"/>
              </a:rPr>
              <a:t>45</a:t>
            </a:r>
            <a:r>
              <a:rPr lang="en" sz="1800">
                <a:solidFill>
                  <a:schemeClr val="accent5"/>
                </a:solidFill>
                <a:latin typeface="Lato Light"/>
                <a:ea typeface="Lato Light"/>
                <a:cs typeface="Lato Light"/>
                <a:sym typeface="Lato Light"/>
              </a:rPr>
              <a:t>),</a:t>
            </a:r>
            <a:r>
              <a:rPr lang="en" sz="1800">
                <a:solidFill>
                  <a:srgbClr val="D9D9D9"/>
                </a:solidFill>
                <a:latin typeface="Lato Light"/>
                <a:ea typeface="Lato Light"/>
                <a:cs typeface="Lato Light"/>
                <a:sym typeface="Lato Light"/>
              </a:rPr>
              <a:t> 	</a:t>
            </a:r>
            <a:r>
              <a:rPr lang="en" sz="1800">
                <a:solidFill>
                  <a:schemeClr val="accent3"/>
                </a:solidFill>
                <a:latin typeface="Lato Light"/>
                <a:ea typeface="Lato Light"/>
                <a:cs typeface="Lato Light"/>
                <a:sym typeface="Lato Light"/>
              </a:rPr>
              <a:t>-- max: 45 (Cap)</a:t>
            </a:r>
            <a:endParaRPr sz="1800">
              <a:solidFill>
                <a:schemeClr val="accent3"/>
              </a:solidFill>
              <a:latin typeface="Lato Light"/>
              <a:ea typeface="Lato Light"/>
              <a:cs typeface="Lato Light"/>
              <a:sym typeface="Lato Light"/>
            </a:endParaRPr>
          </a:p>
          <a:p>
            <a:pPr indent="0" lvl="0" marL="0" rtl="0" algn="l">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3C78D8"/>
              </a:solidFill>
              <a:latin typeface="Lato Light"/>
              <a:ea typeface="Lato Light"/>
              <a:cs typeface="Lato Light"/>
              <a:sym typeface="La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07" name="Google Shape;107;p19"/>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Número Licitação</a:t>
            </a:r>
            <a:endParaRPr sz="3600">
              <a:solidFill>
                <a:srgbClr val="F3F3F3"/>
              </a:solidFill>
              <a:latin typeface="Lato Light"/>
              <a:ea typeface="Lato Light"/>
              <a:cs typeface="Lato Light"/>
              <a:sym typeface="Lato Light"/>
            </a:endParaRPr>
          </a:p>
        </p:txBody>
      </p:sp>
      <p:sp>
        <p:nvSpPr>
          <p:cNvPr id="108" name="Google Shape;108;p19"/>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Número que identifica a licitação no SIASG</a:t>
            </a:r>
            <a:endParaRPr sz="1000">
              <a:solidFill>
                <a:srgbClr val="CCCCCC"/>
              </a:solidFill>
              <a:latin typeface="Lato Light"/>
              <a:ea typeface="Lato Light"/>
              <a:cs typeface="Lato Light"/>
              <a:sym typeface="Lato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499" name="Shape 499"/>
        <p:cNvGrpSpPr/>
        <p:nvPr/>
      </p:nvGrpSpPr>
      <p:grpSpPr>
        <a:xfrm>
          <a:off x="0" y="0"/>
          <a:ext cx="0" cy="0"/>
          <a:chOff x="0" y="0"/>
          <a:chExt cx="0" cy="0"/>
        </a:xfrm>
      </p:grpSpPr>
      <p:sp>
        <p:nvSpPr>
          <p:cNvPr id="500" name="Google Shape;500;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501" name="Google Shape;501;p82"/>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 </a:t>
            </a:r>
            <a:r>
              <a:rPr lang="en" sz="1800">
                <a:solidFill>
                  <a:srgbClr val="D9D9D9"/>
                </a:solidFill>
                <a:latin typeface="Lato Light"/>
                <a:ea typeface="Lato Light"/>
                <a:cs typeface="Lato Light"/>
                <a:sym typeface="Lato Light"/>
              </a:rPr>
              <a:t>city 				</a:t>
            </a:r>
            <a:r>
              <a:rPr lang="en" sz="1800">
                <a:solidFill>
                  <a:schemeClr val="accent5"/>
                </a:solidFill>
                <a:latin typeface="Lato Light"/>
                <a:ea typeface="Lato Light"/>
                <a:cs typeface="Lato Light"/>
                <a:sym typeface="Lato Light"/>
              </a:rPr>
              <a:t>varchar(</a:t>
            </a:r>
            <a:r>
              <a:rPr lang="en" sz="1800">
                <a:solidFill>
                  <a:srgbClr val="E06666"/>
                </a:solidFill>
                <a:latin typeface="Lato Light"/>
                <a:ea typeface="Lato Light"/>
                <a:cs typeface="Lato Light"/>
                <a:sym typeface="Lato Light"/>
              </a:rPr>
              <a:t>30</a:t>
            </a:r>
            <a:r>
              <a:rPr lang="en" sz="1800">
                <a:solidFill>
                  <a:schemeClr val="accent5"/>
                </a:solidFill>
                <a:latin typeface="Lato Light"/>
                <a:ea typeface="Lato Light"/>
                <a:cs typeface="Lato Light"/>
                <a:sym typeface="Lato Light"/>
              </a:rPr>
              <a:t>),</a:t>
            </a:r>
            <a:r>
              <a:rPr lang="en" sz="1800">
                <a:solidFill>
                  <a:srgbClr val="D9D9D9"/>
                </a:solidFill>
                <a:latin typeface="Lato Light"/>
                <a:ea typeface="Lato Light"/>
                <a:cs typeface="Lato Light"/>
                <a:sym typeface="Lato Light"/>
              </a:rPr>
              <a:t> 	</a:t>
            </a:r>
            <a:r>
              <a:rPr lang="en" sz="1800">
                <a:solidFill>
                  <a:schemeClr val="accent3"/>
                </a:solidFill>
                <a:latin typeface="Lato Light"/>
                <a:ea typeface="Lato Light"/>
                <a:cs typeface="Lato Light"/>
                <a:sym typeface="Lato Light"/>
              </a:rPr>
              <a:t>-- max: 28</a:t>
            </a:r>
            <a:endParaRPr sz="1800">
              <a:solidFill>
                <a:schemeClr val="accent3"/>
              </a:solidFill>
              <a:latin typeface="Lato Light"/>
              <a:ea typeface="Lato Light"/>
              <a:cs typeface="Lato Light"/>
              <a:sym typeface="Lato Light"/>
            </a:endParaRPr>
          </a:p>
          <a:p>
            <a:pPr indent="0" lvl="0" marL="0" rtl="0" algn="l">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3C78D8"/>
              </a:solidFill>
              <a:latin typeface="Lato Light"/>
              <a:ea typeface="Lato Light"/>
              <a:cs typeface="Lato Light"/>
              <a:sym typeface="Lato Light"/>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05" name="Shape 505"/>
        <p:cNvGrpSpPr/>
        <p:nvPr/>
      </p:nvGrpSpPr>
      <p:grpSpPr>
        <a:xfrm>
          <a:off x="0" y="0"/>
          <a:ext cx="0" cy="0"/>
          <a:chOff x="0" y="0"/>
          <a:chExt cx="0" cy="0"/>
        </a:xfrm>
      </p:grpSpPr>
      <p:sp>
        <p:nvSpPr>
          <p:cNvPr id="506" name="Google Shape;50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507" name="Google Shape;507;p83"/>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publicationDate 	</a:t>
            </a:r>
            <a:r>
              <a:rPr lang="en" sz="1800">
                <a:solidFill>
                  <a:schemeClr val="accent5"/>
                </a:solidFill>
                <a:latin typeface="Lato Light"/>
                <a:ea typeface="Lato Light"/>
                <a:cs typeface="Lato Light"/>
                <a:sym typeface="Lato Light"/>
              </a:rPr>
              <a:t>date,</a:t>
            </a:r>
            <a:endParaRPr sz="1800">
              <a:solidFill>
                <a:schemeClr val="accent5"/>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openingDate 		</a:t>
            </a:r>
            <a:r>
              <a:rPr lang="en" sz="1800">
                <a:solidFill>
                  <a:schemeClr val="accent5"/>
                </a:solidFill>
                <a:latin typeface="Lato Light"/>
                <a:ea typeface="Lato Light"/>
                <a:cs typeface="Lato Light"/>
                <a:sym typeface="Lato Light"/>
              </a:rPr>
              <a:t>date null,</a:t>
            </a:r>
            <a:endParaRPr sz="1800">
              <a:solidFill>
                <a:schemeClr val="accent5"/>
              </a:solidFill>
              <a:latin typeface="Lato Light"/>
              <a:ea typeface="Lato Light"/>
              <a:cs typeface="Lato Light"/>
              <a:sym typeface="Lato Light"/>
            </a:endParaRPr>
          </a:p>
          <a:p>
            <a:pPr indent="0" lvl="0" marL="0" rtl="0" algn="l">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3C78D8"/>
              </a:solidFill>
              <a:latin typeface="Lato Light"/>
              <a:ea typeface="Lato Light"/>
              <a:cs typeface="Lato Light"/>
              <a:sym typeface="Lato Ligh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11" name="Shape 511"/>
        <p:cNvGrpSpPr/>
        <p:nvPr/>
      </p:nvGrpSpPr>
      <p:grpSpPr>
        <a:xfrm>
          <a:off x="0" y="0"/>
          <a:ext cx="0" cy="0"/>
          <a:chOff x="0" y="0"/>
          <a:chExt cx="0" cy="0"/>
        </a:xfrm>
      </p:grpSpPr>
      <p:sp>
        <p:nvSpPr>
          <p:cNvPr id="512" name="Google Shape;512;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513" name="Google Shape;513;p84"/>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rPr lang="en" sz="1800">
                <a:solidFill>
                  <a:srgbClr val="D9D9D9"/>
                </a:solidFill>
                <a:latin typeface="Lato Light"/>
                <a:ea typeface="Lato Light"/>
                <a:cs typeface="Lato Light"/>
                <a:sym typeface="Lato Light"/>
              </a:rPr>
              <a:t>value 			</a:t>
            </a:r>
            <a:r>
              <a:rPr lang="en" sz="1800">
                <a:solidFill>
                  <a:schemeClr val="accent5"/>
                </a:solidFill>
                <a:latin typeface="Lato Light"/>
                <a:ea typeface="Lato Light"/>
                <a:cs typeface="Lato Light"/>
                <a:sym typeface="Lato Light"/>
              </a:rPr>
              <a:t>decimal,</a:t>
            </a:r>
            <a:endParaRPr sz="1800">
              <a:solidFill>
                <a:schemeClr val="accent5"/>
              </a:solidFill>
              <a:latin typeface="Lato Light"/>
              <a:ea typeface="Lato Light"/>
              <a:cs typeface="Lato Light"/>
              <a:sym typeface="Lato Light"/>
            </a:endParaRPr>
          </a:p>
          <a:p>
            <a:pPr indent="0" lvl="0" marL="0" rtl="0" algn="l">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l">
              <a:spcBef>
                <a:spcPts val="0"/>
              </a:spcBef>
              <a:spcAft>
                <a:spcPts val="0"/>
              </a:spcAft>
              <a:buNone/>
            </a:pPr>
            <a:r>
              <a:t/>
            </a:r>
            <a:endParaRPr sz="1800">
              <a:solidFill>
                <a:srgbClr val="D9D9D9"/>
              </a:solidFill>
              <a:latin typeface="Lato Light"/>
              <a:ea typeface="Lato Light"/>
              <a:cs typeface="Lato Light"/>
              <a:sym typeface="Lato Light"/>
            </a:endParaRPr>
          </a:p>
          <a:p>
            <a:pPr indent="0" lvl="0" marL="0" rtl="0" algn="ctr">
              <a:spcBef>
                <a:spcPts val="0"/>
              </a:spcBef>
              <a:spcAft>
                <a:spcPts val="0"/>
              </a:spcAft>
              <a:buNone/>
            </a:pPr>
            <a:r>
              <a:rPr lang="en" sz="1800">
                <a:solidFill>
                  <a:srgbClr val="D9D9D9"/>
                </a:solidFill>
                <a:latin typeface="Lato Light"/>
                <a:ea typeface="Lato Light"/>
                <a:cs typeface="Lato Light"/>
                <a:sym typeface="Lato Light"/>
              </a:rPr>
              <a:t>…</a:t>
            </a:r>
            <a:endParaRPr sz="1800">
              <a:solidFill>
                <a:srgbClr val="3C78D8"/>
              </a:solidFill>
              <a:latin typeface="Lato Light"/>
              <a:ea typeface="Lato Light"/>
              <a:cs typeface="Lato Light"/>
              <a:sym typeface="Lato Light"/>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17" name="Shape 517"/>
        <p:cNvGrpSpPr/>
        <p:nvPr/>
      </p:nvGrpSpPr>
      <p:grpSpPr>
        <a:xfrm>
          <a:off x="0" y="0"/>
          <a:ext cx="0" cy="0"/>
          <a:chOff x="0" y="0"/>
          <a:chExt cx="0" cy="0"/>
        </a:xfrm>
      </p:grpSpPr>
      <p:sp>
        <p:nvSpPr>
          <p:cNvPr id="518" name="Google Shape;518;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Creation</a:t>
            </a:r>
            <a:endParaRPr sz="1800">
              <a:latin typeface="Lato Light"/>
              <a:ea typeface="Lato Light"/>
              <a:cs typeface="Lato Light"/>
              <a:sym typeface="Lato Light"/>
            </a:endParaRPr>
          </a:p>
        </p:txBody>
      </p:sp>
      <p:sp>
        <p:nvSpPr>
          <p:cNvPr id="519" name="Google Shape;519;p85"/>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accent5"/>
                </a:solidFill>
                <a:latin typeface="Lato Light"/>
                <a:ea typeface="Lato Light"/>
                <a:cs typeface="Lato Light"/>
                <a:sym typeface="Lato Light"/>
              </a:rPr>
              <a:t>primary key(</a:t>
            </a:r>
            <a:r>
              <a:rPr lang="en" sz="1800">
                <a:solidFill>
                  <a:srgbClr val="D9D9D9"/>
                </a:solidFill>
                <a:latin typeface="Lato Light"/>
                <a:ea typeface="Lato Light"/>
                <a:cs typeface="Lato Light"/>
                <a:sym typeface="Lato Light"/>
              </a:rPr>
              <a:t>biddingId</a:t>
            </a:r>
            <a:r>
              <a:rPr lang="en" sz="1800">
                <a:solidFill>
                  <a:schemeClr val="accent5"/>
                </a:solidFill>
                <a:latin typeface="Lato Light"/>
                <a:ea typeface="Lato Light"/>
                <a:cs typeface="Lato Light"/>
                <a:sym typeface="Lato Light"/>
              </a:rPr>
              <a:t>,</a:t>
            </a:r>
            <a:r>
              <a:rPr lang="en" sz="1800">
                <a:solidFill>
                  <a:srgbClr val="D9D9D9"/>
                </a:solidFill>
                <a:latin typeface="Lato Light"/>
                <a:ea typeface="Lato Light"/>
                <a:cs typeface="Lato Light"/>
                <a:sym typeface="Lato Light"/>
              </a:rPr>
              <a:t> bidType</a:t>
            </a:r>
            <a:r>
              <a:rPr lang="en" sz="1800">
                <a:solidFill>
                  <a:schemeClr val="accent5"/>
                </a:solidFill>
                <a:latin typeface="Lato Light"/>
                <a:ea typeface="Lato Light"/>
                <a:cs typeface="Lato Light"/>
                <a:sym typeface="Lato Light"/>
              </a:rPr>
              <a:t>,</a:t>
            </a:r>
            <a:r>
              <a:rPr lang="en" sz="1800">
                <a:solidFill>
                  <a:srgbClr val="D9D9D9"/>
                </a:solidFill>
                <a:latin typeface="Lato Light"/>
                <a:ea typeface="Lato Light"/>
                <a:cs typeface="Lato Light"/>
                <a:sym typeface="Lato Light"/>
              </a:rPr>
              <a:t> managementUnitCode</a:t>
            </a:r>
            <a:r>
              <a:rPr lang="en" sz="1800">
                <a:solidFill>
                  <a:schemeClr val="accent5"/>
                </a:solidFill>
                <a:latin typeface="Lato Light"/>
                <a:ea typeface="Lato Light"/>
                <a:cs typeface="Lato Light"/>
                <a:sym typeface="Lato Light"/>
              </a:rPr>
              <a:t>)</a:t>
            </a:r>
            <a:endParaRPr sz="1800">
              <a:solidFill>
                <a:schemeClr val="accent5"/>
              </a:solidFill>
              <a:latin typeface="Lato Light"/>
              <a:ea typeface="Lato Light"/>
              <a:cs typeface="Lato Light"/>
              <a:sym typeface="Lato Light"/>
            </a:endParaRPr>
          </a:p>
          <a:p>
            <a:pPr indent="0" lvl="0" marL="0" rtl="0" algn="ctr">
              <a:spcBef>
                <a:spcPts val="0"/>
              </a:spcBef>
              <a:spcAft>
                <a:spcPts val="0"/>
              </a:spcAft>
              <a:buNone/>
            </a:pPr>
            <a:r>
              <a:rPr lang="en" sz="1800">
                <a:solidFill>
                  <a:schemeClr val="accent5"/>
                </a:solidFill>
                <a:latin typeface="Lato Light"/>
                <a:ea typeface="Lato Light"/>
                <a:cs typeface="Lato Light"/>
                <a:sym typeface="Lato Light"/>
              </a:rPr>
              <a:t>) engine = </a:t>
            </a:r>
            <a:r>
              <a:rPr lang="en" sz="1800">
                <a:solidFill>
                  <a:srgbClr val="D9D9D9"/>
                </a:solidFill>
                <a:latin typeface="Lato Light"/>
                <a:ea typeface="Lato Light"/>
                <a:cs typeface="Lato Light"/>
                <a:sym typeface="Lato Light"/>
              </a:rPr>
              <a:t>InnoDB </a:t>
            </a:r>
            <a:r>
              <a:rPr lang="en" sz="1800">
                <a:solidFill>
                  <a:schemeClr val="accent5"/>
                </a:solidFill>
                <a:latin typeface="Lato Light"/>
                <a:ea typeface="Lato Light"/>
                <a:cs typeface="Lato Light"/>
                <a:sym typeface="Lato Light"/>
              </a:rPr>
              <a:t>default charset=</a:t>
            </a:r>
            <a:r>
              <a:rPr lang="en" sz="1800">
                <a:solidFill>
                  <a:srgbClr val="D9D9D9"/>
                </a:solidFill>
                <a:latin typeface="Lato Light"/>
                <a:ea typeface="Lato Light"/>
                <a:cs typeface="Lato Light"/>
                <a:sym typeface="Lato Light"/>
              </a:rPr>
              <a:t>latin1</a:t>
            </a:r>
            <a:r>
              <a:rPr lang="en" sz="1800">
                <a:solidFill>
                  <a:schemeClr val="accent5"/>
                </a:solidFill>
                <a:latin typeface="Lato Light"/>
                <a:ea typeface="Lato Light"/>
                <a:cs typeface="Lato Light"/>
                <a:sym typeface="Lato Light"/>
              </a:rPr>
              <a:t>;</a:t>
            </a:r>
            <a:endParaRPr sz="1800">
              <a:solidFill>
                <a:srgbClr val="3C78D8"/>
              </a:solidFill>
              <a:latin typeface="Lato Light"/>
              <a:ea typeface="Lato Light"/>
              <a:cs typeface="Lato Light"/>
              <a:sym typeface="Lato Light"/>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23" name="Shape 523"/>
        <p:cNvGrpSpPr/>
        <p:nvPr/>
      </p:nvGrpSpPr>
      <p:grpSpPr>
        <a:xfrm>
          <a:off x="0" y="0"/>
          <a:ext cx="0" cy="0"/>
          <a:chOff x="0" y="0"/>
          <a:chExt cx="0" cy="0"/>
        </a:xfrm>
      </p:grpSpPr>
      <p:sp>
        <p:nvSpPr>
          <p:cNvPr id="524" name="Google Shape;524;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SQL Execution</a:t>
            </a:r>
            <a:endParaRPr sz="1800">
              <a:latin typeface="Lato Light"/>
              <a:ea typeface="Lato Light"/>
              <a:cs typeface="Lato Light"/>
              <a:sym typeface="Lato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28" name="Shape 528"/>
        <p:cNvGrpSpPr/>
        <p:nvPr/>
      </p:nvGrpSpPr>
      <p:grpSpPr>
        <a:xfrm>
          <a:off x="0" y="0"/>
          <a:ext cx="0" cy="0"/>
          <a:chOff x="0" y="0"/>
          <a:chExt cx="0" cy="0"/>
        </a:xfrm>
      </p:grpSpPr>
      <p:sp>
        <p:nvSpPr>
          <p:cNvPr id="529" name="Google Shape;529;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F1C232"/>
                </a:solidFill>
                <a:latin typeface="Lato Light"/>
                <a:ea typeface="Lato Light"/>
                <a:cs typeface="Lato Light"/>
                <a:sym typeface="Lato Light"/>
              </a:rPr>
              <a:t>FN1</a:t>
            </a:r>
            <a:endParaRPr sz="1800">
              <a:latin typeface="Lato Light"/>
              <a:ea typeface="Lato Light"/>
              <a:cs typeface="Lato Light"/>
              <a:sym typeface="Lato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33" name="Shape 533"/>
        <p:cNvGrpSpPr/>
        <p:nvPr/>
      </p:nvGrpSpPr>
      <p:grpSpPr>
        <a:xfrm>
          <a:off x="0" y="0"/>
          <a:ext cx="0" cy="0"/>
          <a:chOff x="0" y="0"/>
          <a:chExt cx="0" cy="0"/>
        </a:xfrm>
      </p:grpSpPr>
      <p:sp>
        <p:nvSpPr>
          <p:cNvPr id="534" name="Google Shape;534;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F1C232"/>
                </a:solidFill>
                <a:latin typeface="Lato Light"/>
                <a:ea typeface="Lato Light"/>
                <a:cs typeface="Lato Light"/>
                <a:sym typeface="Lato Light"/>
              </a:rPr>
              <a:t>FN1</a:t>
            </a:r>
            <a:endParaRPr sz="1800">
              <a:latin typeface="Lato Light"/>
              <a:ea typeface="Lato Light"/>
              <a:cs typeface="Lato Light"/>
              <a:sym typeface="Lato Light"/>
            </a:endParaRPr>
          </a:p>
        </p:txBody>
      </p:sp>
      <p:sp>
        <p:nvSpPr>
          <p:cNvPr id="535" name="Google Shape;535;p88"/>
          <p:cNvSpPr txBox="1"/>
          <p:nvPr>
            <p:ph type="title"/>
          </p:nvPr>
        </p:nvSpPr>
        <p:spPr>
          <a:xfrm>
            <a:off x="1333350" y="1809900"/>
            <a:ext cx="6477300" cy="182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D9D9D9"/>
                </a:solidFill>
              </a:rPr>
              <a:t>Bidding (</a:t>
            </a:r>
            <a:r>
              <a:rPr lang="en" sz="1200" u="sng">
                <a:solidFill>
                  <a:srgbClr val="D9D9D9"/>
                </a:solidFill>
              </a:rPr>
              <a:t>biddingId</a:t>
            </a:r>
            <a:r>
              <a:rPr lang="en" sz="1200">
                <a:solidFill>
                  <a:srgbClr val="D9D9D9"/>
                </a:solidFill>
              </a:rPr>
              <a:t>, processId, objectName, </a:t>
            </a:r>
            <a:r>
              <a:rPr lang="en" sz="1200" u="sng">
                <a:solidFill>
                  <a:srgbClr val="D9D9D9"/>
                </a:solidFill>
              </a:rPr>
              <a:t>bidType</a:t>
            </a:r>
            <a:r>
              <a:rPr lang="en" sz="1200">
                <a:solidFill>
                  <a:srgbClr val="D9D9D9"/>
                </a:solidFill>
              </a:rPr>
              <a:t>, bidState, superiorAgencyCode, superiorAgencyName, agencyCode, agencyName, </a:t>
            </a:r>
            <a:r>
              <a:rPr lang="en" sz="1200" u="sng">
                <a:solidFill>
                  <a:srgbClr val="D9D9D9"/>
                </a:solidFill>
              </a:rPr>
              <a:t>managementUnitCode</a:t>
            </a:r>
            <a:r>
              <a:rPr lang="en" sz="1200">
                <a:solidFill>
                  <a:srgbClr val="D9D9D9"/>
                </a:solidFill>
              </a:rPr>
              <a:t>, publicationDate, openingDate, value)	</a:t>
            </a:r>
            <a:endParaRPr sz="1800">
              <a:solidFill>
                <a:srgbClr val="D9D9D9"/>
              </a:solidFill>
              <a:latin typeface="Lato Light"/>
              <a:ea typeface="Lato Light"/>
              <a:cs typeface="Lato Light"/>
              <a:sym typeface="Lato Light"/>
            </a:endParaRPr>
          </a:p>
        </p:txBody>
      </p:sp>
      <p:sp>
        <p:nvSpPr>
          <p:cNvPr id="536" name="Google Shape;536;p88"/>
          <p:cNvSpPr txBox="1"/>
          <p:nvPr>
            <p:ph type="title"/>
          </p:nvPr>
        </p:nvSpPr>
        <p:spPr>
          <a:xfrm>
            <a:off x="311700" y="1809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Licitacoes.csv</a:t>
            </a:r>
            <a:endParaRPr sz="1800">
              <a:latin typeface="Lato Light"/>
              <a:ea typeface="Lato Light"/>
              <a:cs typeface="Lato Light"/>
              <a:sym typeface="Lato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40" name="Shape 540"/>
        <p:cNvGrpSpPr/>
        <p:nvPr/>
      </p:nvGrpSpPr>
      <p:grpSpPr>
        <a:xfrm>
          <a:off x="0" y="0"/>
          <a:ext cx="0" cy="0"/>
          <a:chOff x="0" y="0"/>
          <a:chExt cx="0" cy="0"/>
        </a:xfrm>
      </p:grpSpPr>
      <p:sp>
        <p:nvSpPr>
          <p:cNvPr id="541" name="Google Shape;541;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F1C232"/>
                </a:solidFill>
                <a:latin typeface="Lato Light"/>
                <a:ea typeface="Lato Light"/>
                <a:cs typeface="Lato Light"/>
                <a:sym typeface="Lato Light"/>
              </a:rPr>
              <a:t>FN1</a:t>
            </a:r>
            <a:endParaRPr sz="1800">
              <a:solidFill>
                <a:srgbClr val="F1C232"/>
              </a:solidFill>
              <a:latin typeface="Lato Light"/>
              <a:ea typeface="Lato Light"/>
              <a:cs typeface="Lato Light"/>
              <a:sym typeface="Lato Light"/>
            </a:endParaRPr>
          </a:p>
        </p:txBody>
      </p:sp>
      <p:sp>
        <p:nvSpPr>
          <p:cNvPr id="542" name="Google Shape;542;p89"/>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93C47D"/>
                </a:solidFill>
                <a:latin typeface="Lato Light"/>
                <a:ea typeface="Lato Light"/>
                <a:cs typeface="Lato Light"/>
                <a:sym typeface="Lato Light"/>
              </a:rPr>
              <a:t>OK</a:t>
            </a:r>
            <a:endParaRPr sz="3600">
              <a:solidFill>
                <a:srgbClr val="93C47D"/>
              </a:solidFill>
              <a:latin typeface="Lato Light"/>
              <a:ea typeface="Lato Light"/>
              <a:cs typeface="Lato Light"/>
              <a:sym typeface="Lato Light"/>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46" name="Shape 546"/>
        <p:cNvGrpSpPr/>
        <p:nvPr/>
      </p:nvGrpSpPr>
      <p:grpSpPr>
        <a:xfrm>
          <a:off x="0" y="0"/>
          <a:ext cx="0" cy="0"/>
          <a:chOff x="0" y="0"/>
          <a:chExt cx="0" cy="0"/>
        </a:xfrm>
      </p:grpSpPr>
      <p:sp>
        <p:nvSpPr>
          <p:cNvPr id="547" name="Google Shape;54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a:t>
            </a:r>
            <a:endParaRPr sz="1800">
              <a:solidFill>
                <a:srgbClr val="F1C232"/>
              </a:solidFill>
              <a:latin typeface="Lato Light"/>
              <a:ea typeface="Lato Light"/>
              <a:cs typeface="Lato Light"/>
              <a:sym typeface="Lato Light"/>
            </a:endParaRPr>
          </a:p>
        </p:txBody>
      </p:sp>
      <p:sp>
        <p:nvSpPr>
          <p:cNvPr id="548" name="Google Shape;548;p90"/>
          <p:cNvSpPr txBox="1"/>
          <p:nvPr>
            <p:ph type="title"/>
          </p:nvPr>
        </p:nvSpPr>
        <p:spPr>
          <a:xfrm>
            <a:off x="311700" y="1951350"/>
            <a:ext cx="8520600" cy="124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FD966"/>
                </a:solidFill>
                <a:latin typeface="Lato Light"/>
                <a:ea typeface="Lato Light"/>
                <a:cs typeface="Lato Light"/>
                <a:sym typeface="Lato Light"/>
              </a:rPr>
              <a:t>10,920,482,242,560  </a:t>
            </a:r>
            <a:endParaRPr sz="3600">
              <a:solidFill>
                <a:srgbClr val="FFD966"/>
              </a:solidFill>
              <a:latin typeface="Lato Light"/>
              <a:ea typeface="Lato Light"/>
              <a:cs typeface="Lato Light"/>
              <a:sym typeface="Lato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52" name="Shape 552"/>
        <p:cNvGrpSpPr/>
        <p:nvPr/>
      </p:nvGrpSpPr>
      <p:grpSpPr>
        <a:xfrm>
          <a:off x="0" y="0"/>
          <a:ext cx="0" cy="0"/>
          <a:chOff x="0" y="0"/>
          <a:chExt cx="0" cy="0"/>
        </a:xfrm>
      </p:grpSpPr>
      <p:sp>
        <p:nvSpPr>
          <p:cNvPr id="553" name="Google Shape;553;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a:t>
            </a:r>
            <a:endParaRPr sz="1800">
              <a:latin typeface="Lato Light"/>
              <a:ea typeface="Lato Light"/>
              <a:cs typeface="Lato Light"/>
              <a:sym typeface="Lato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14" name="Google Shape;114;p20"/>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Número do Processo</a:t>
            </a:r>
            <a:endParaRPr sz="3600">
              <a:solidFill>
                <a:srgbClr val="F3F3F3"/>
              </a:solidFill>
              <a:latin typeface="Lato Light"/>
              <a:ea typeface="Lato Light"/>
              <a:cs typeface="Lato Light"/>
              <a:sym typeface="Lato Light"/>
            </a:endParaRPr>
          </a:p>
        </p:txBody>
      </p:sp>
      <p:sp>
        <p:nvSpPr>
          <p:cNvPr id="115" name="Google Shape;115;p20"/>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Número do processo da licitação</a:t>
            </a:r>
            <a:endParaRPr sz="1000">
              <a:solidFill>
                <a:srgbClr val="CCCCCC"/>
              </a:solidFill>
              <a:latin typeface="Lato Light"/>
              <a:ea typeface="Lato Light"/>
              <a:cs typeface="Lato Light"/>
              <a:sym typeface="Lato Light"/>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57" name="Shape 557"/>
        <p:cNvGrpSpPr/>
        <p:nvPr/>
      </p:nvGrpSpPr>
      <p:grpSpPr>
        <a:xfrm>
          <a:off x="0" y="0"/>
          <a:ext cx="0" cy="0"/>
          <a:chOff x="0" y="0"/>
          <a:chExt cx="0" cy="0"/>
        </a:xfrm>
      </p:grpSpPr>
      <p:sp>
        <p:nvSpPr>
          <p:cNvPr id="558" name="Google Shape;558;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E06666"/>
              </a:solidFill>
              <a:latin typeface="Lato Light"/>
              <a:ea typeface="Lato Light"/>
              <a:cs typeface="Lato Light"/>
              <a:sym typeface="Lato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62" name="Shape 562"/>
        <p:cNvGrpSpPr/>
        <p:nvPr/>
      </p:nvGrpSpPr>
      <p:grpSpPr>
        <a:xfrm>
          <a:off x="0" y="0"/>
          <a:ext cx="0" cy="0"/>
          <a:chOff x="0" y="0"/>
          <a:chExt cx="0" cy="0"/>
        </a:xfrm>
      </p:grpSpPr>
      <p:sp>
        <p:nvSpPr>
          <p:cNvPr id="563" name="Google Shape;563;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E06666"/>
              </a:solidFill>
              <a:latin typeface="Lato Light"/>
              <a:ea typeface="Lato Light"/>
              <a:cs typeface="Lato Light"/>
              <a:sym typeface="Lato Light"/>
            </a:endParaRPr>
          </a:p>
        </p:txBody>
      </p:sp>
      <p:pic>
        <p:nvPicPr>
          <p:cNvPr id="564" name="Google Shape;564;p93"/>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68" name="Shape 568"/>
        <p:cNvGrpSpPr/>
        <p:nvPr/>
      </p:nvGrpSpPr>
      <p:grpSpPr>
        <a:xfrm>
          <a:off x="0" y="0"/>
          <a:ext cx="0" cy="0"/>
          <a:chOff x="0" y="0"/>
          <a:chExt cx="0" cy="0"/>
        </a:xfrm>
      </p:grpSpPr>
      <p:sp>
        <p:nvSpPr>
          <p:cNvPr id="569" name="Google Shape;569;p9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570" name="Google Shape;570;p94"/>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74" name="Shape 574"/>
        <p:cNvGrpSpPr/>
        <p:nvPr/>
      </p:nvGrpSpPr>
      <p:grpSpPr>
        <a:xfrm>
          <a:off x="0" y="0"/>
          <a:ext cx="0" cy="0"/>
          <a:chOff x="0" y="0"/>
          <a:chExt cx="0" cy="0"/>
        </a:xfrm>
      </p:grpSpPr>
      <p:sp>
        <p:nvSpPr>
          <p:cNvPr id="575" name="Google Shape;575;p9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576" name="Google Shape;576;p95"/>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80" name="Shape 580"/>
        <p:cNvGrpSpPr/>
        <p:nvPr/>
      </p:nvGrpSpPr>
      <p:grpSpPr>
        <a:xfrm>
          <a:off x="0" y="0"/>
          <a:ext cx="0" cy="0"/>
          <a:chOff x="0" y="0"/>
          <a:chExt cx="0" cy="0"/>
        </a:xfrm>
      </p:grpSpPr>
      <p:sp>
        <p:nvSpPr>
          <p:cNvPr id="581" name="Google Shape;581;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582" name="Google Shape;582;p96"/>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86" name="Shape 586"/>
        <p:cNvGrpSpPr/>
        <p:nvPr/>
      </p:nvGrpSpPr>
      <p:grpSpPr>
        <a:xfrm>
          <a:off x="0" y="0"/>
          <a:ext cx="0" cy="0"/>
          <a:chOff x="0" y="0"/>
          <a:chExt cx="0" cy="0"/>
        </a:xfrm>
      </p:grpSpPr>
      <p:sp>
        <p:nvSpPr>
          <p:cNvPr id="587" name="Google Shape;587;p9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588" name="Google Shape;588;p97"/>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92" name="Shape 592"/>
        <p:cNvGrpSpPr/>
        <p:nvPr/>
      </p:nvGrpSpPr>
      <p:grpSpPr>
        <a:xfrm>
          <a:off x="0" y="0"/>
          <a:ext cx="0" cy="0"/>
          <a:chOff x="0" y="0"/>
          <a:chExt cx="0" cy="0"/>
        </a:xfrm>
      </p:grpSpPr>
      <p:sp>
        <p:nvSpPr>
          <p:cNvPr id="593" name="Google Shape;593;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594" name="Google Shape;594;p98"/>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598" name="Shape 598"/>
        <p:cNvGrpSpPr/>
        <p:nvPr/>
      </p:nvGrpSpPr>
      <p:grpSpPr>
        <a:xfrm>
          <a:off x="0" y="0"/>
          <a:ext cx="0" cy="0"/>
          <a:chOff x="0" y="0"/>
          <a:chExt cx="0" cy="0"/>
        </a:xfrm>
      </p:grpSpPr>
      <p:sp>
        <p:nvSpPr>
          <p:cNvPr id="599" name="Google Shape;599;p9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600" name="Google Shape;600;p99"/>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04" name="Shape 604"/>
        <p:cNvGrpSpPr/>
        <p:nvPr/>
      </p:nvGrpSpPr>
      <p:grpSpPr>
        <a:xfrm>
          <a:off x="0" y="0"/>
          <a:ext cx="0" cy="0"/>
          <a:chOff x="0" y="0"/>
          <a:chExt cx="0" cy="0"/>
        </a:xfrm>
      </p:grpSpPr>
      <p:sp>
        <p:nvSpPr>
          <p:cNvPr id="605" name="Google Shape;605;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pic>
        <p:nvPicPr>
          <p:cNvPr id="606" name="Google Shape;606;p100"/>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10" name="Shape 610"/>
        <p:cNvGrpSpPr/>
        <p:nvPr/>
      </p:nvGrpSpPr>
      <p:grpSpPr>
        <a:xfrm>
          <a:off x="0" y="0"/>
          <a:ext cx="0" cy="0"/>
          <a:chOff x="0" y="0"/>
          <a:chExt cx="0" cy="0"/>
        </a:xfrm>
      </p:grpSpPr>
      <p:sp>
        <p:nvSpPr>
          <p:cNvPr id="611" name="Google Shape;611;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FN2 </a:t>
            </a:r>
            <a:r>
              <a:rPr lang="en" sz="1800">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latin typeface="Lato Light"/>
              <a:ea typeface="Lato Light"/>
              <a:cs typeface="Lato Light"/>
              <a:sym typeface="Lato Light"/>
            </a:endParaRPr>
          </a:p>
        </p:txBody>
      </p:sp>
      <p:sp>
        <p:nvSpPr>
          <p:cNvPr id="612" name="Google Shape;612;p101"/>
          <p:cNvSpPr txBox="1"/>
          <p:nvPr>
            <p:ph type="title"/>
          </p:nvPr>
        </p:nvSpPr>
        <p:spPr>
          <a:xfrm>
            <a:off x="1333350" y="3193925"/>
            <a:ext cx="6477300" cy="10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D9D9D9"/>
                </a:solidFill>
              </a:rPr>
              <a:t>Bidding (</a:t>
            </a:r>
            <a:r>
              <a:rPr lang="en" sz="1200" u="sng">
                <a:solidFill>
                  <a:srgbClr val="D9D9D9"/>
                </a:solidFill>
              </a:rPr>
              <a:t>biddingId</a:t>
            </a:r>
            <a:r>
              <a:rPr lang="en" sz="1200">
                <a:solidFill>
                  <a:srgbClr val="D9D9D9"/>
                </a:solidFill>
              </a:rPr>
              <a:t>, processId, objectName, </a:t>
            </a:r>
            <a:r>
              <a:rPr lang="en" sz="1200" u="sng">
                <a:solidFill>
                  <a:srgbClr val="D9D9D9"/>
                </a:solidFill>
              </a:rPr>
              <a:t>bidType</a:t>
            </a:r>
            <a:r>
              <a:rPr lang="en" sz="1200">
                <a:solidFill>
                  <a:srgbClr val="D9D9D9"/>
                </a:solidFill>
              </a:rPr>
              <a:t>, bidState, </a:t>
            </a:r>
            <a:r>
              <a:rPr lang="en" sz="1200" u="sng">
                <a:solidFill>
                  <a:srgbClr val="D9D9D9"/>
                </a:solidFill>
              </a:rPr>
              <a:t>managementUnitCode</a:t>
            </a:r>
            <a:r>
              <a:rPr lang="en" sz="1200">
                <a:solidFill>
                  <a:srgbClr val="D9D9D9"/>
                </a:solidFill>
              </a:rPr>
              <a:t>, publicationDate, openingDate, value)</a:t>
            </a:r>
            <a:endParaRPr sz="1200">
              <a:solidFill>
                <a:srgbClr val="D9D9D9"/>
              </a:solidFill>
            </a:endParaRPr>
          </a:p>
          <a:p>
            <a:pPr indent="0" lvl="0" marL="0" rtl="0" algn="l">
              <a:spcBef>
                <a:spcPts val="0"/>
              </a:spcBef>
              <a:spcAft>
                <a:spcPts val="0"/>
              </a:spcAft>
              <a:buNone/>
            </a:pPr>
            <a:r>
              <a:rPr lang="en" sz="1200">
                <a:solidFill>
                  <a:srgbClr val="D9D9D9"/>
                </a:solidFill>
              </a:rPr>
              <a:t>	</a:t>
            </a:r>
            <a:r>
              <a:rPr lang="en" sz="1200">
                <a:solidFill>
                  <a:srgbClr val="D9D9D9"/>
                </a:solidFill>
              </a:rPr>
              <a:t>managementUnitCode </a:t>
            </a:r>
            <a:r>
              <a:rPr lang="en" sz="1200">
                <a:solidFill>
                  <a:schemeClr val="accent5"/>
                </a:solidFill>
              </a:rPr>
              <a:t>references </a:t>
            </a:r>
            <a:r>
              <a:rPr lang="en" sz="1200">
                <a:solidFill>
                  <a:srgbClr val="D9D9D9"/>
                </a:solidFill>
              </a:rPr>
              <a:t>ManagementUnit</a:t>
            </a:r>
            <a:endParaRPr sz="1200">
              <a:solidFill>
                <a:srgbClr val="D9D9D9"/>
              </a:solidFill>
            </a:endParaRPr>
          </a:p>
        </p:txBody>
      </p:sp>
      <p:sp>
        <p:nvSpPr>
          <p:cNvPr id="613" name="Google Shape;613;p101"/>
          <p:cNvSpPr txBox="1"/>
          <p:nvPr>
            <p:ph type="title"/>
          </p:nvPr>
        </p:nvSpPr>
        <p:spPr>
          <a:xfrm>
            <a:off x="377500" y="2621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LicitacaoFN2.csv</a:t>
            </a:r>
            <a:endParaRPr sz="1800">
              <a:latin typeface="Lato Light"/>
              <a:ea typeface="Lato Light"/>
              <a:cs typeface="Lato Light"/>
              <a:sym typeface="Lato Light"/>
            </a:endParaRPr>
          </a:p>
        </p:txBody>
      </p:sp>
      <p:sp>
        <p:nvSpPr>
          <p:cNvPr id="614" name="Google Shape;614;p101"/>
          <p:cNvSpPr txBox="1"/>
          <p:nvPr>
            <p:ph type="title"/>
          </p:nvPr>
        </p:nvSpPr>
        <p:spPr>
          <a:xfrm>
            <a:off x="1333350" y="1665650"/>
            <a:ext cx="6477300" cy="103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D9D9D9"/>
                </a:solidFill>
              </a:rPr>
              <a:t>ManamegentUnit </a:t>
            </a:r>
            <a:r>
              <a:rPr lang="en" sz="1200">
                <a:solidFill>
                  <a:srgbClr val="D9D9D9"/>
                </a:solidFill>
              </a:rPr>
              <a:t>(</a:t>
            </a:r>
            <a:r>
              <a:rPr lang="en" sz="1200" u="sng">
                <a:solidFill>
                  <a:srgbClr val="D9D9D9"/>
                </a:solidFill>
              </a:rPr>
              <a:t>managementUnitCode</a:t>
            </a:r>
            <a:r>
              <a:rPr lang="en" sz="1200">
                <a:solidFill>
                  <a:srgbClr val="D9D9D9"/>
                </a:solidFill>
              </a:rPr>
              <a:t>, managementUnitName, superiorAgencyCode, superiorAgencyName, agencyCode, AgencyName, city)</a:t>
            </a:r>
            <a:endParaRPr sz="1200">
              <a:solidFill>
                <a:srgbClr val="D9D9D9"/>
              </a:solidFill>
            </a:endParaRPr>
          </a:p>
        </p:txBody>
      </p:sp>
      <p:sp>
        <p:nvSpPr>
          <p:cNvPr id="615" name="Google Shape;615;p101"/>
          <p:cNvSpPr txBox="1"/>
          <p:nvPr>
            <p:ph type="title"/>
          </p:nvPr>
        </p:nvSpPr>
        <p:spPr>
          <a:xfrm>
            <a:off x="377500" y="12246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UGFN2</a:t>
            </a:r>
            <a:r>
              <a:rPr lang="en" sz="1800">
                <a:latin typeface="Lato Light"/>
                <a:ea typeface="Lato Light"/>
                <a:cs typeface="Lato Light"/>
                <a:sym typeface="Lato Light"/>
              </a:rPr>
              <a:t>.csv</a:t>
            </a:r>
            <a:endParaRPr sz="1800">
              <a:latin typeface="Lato Light"/>
              <a:ea typeface="Lato Light"/>
              <a:cs typeface="Lato Light"/>
              <a:sym typeface="Lato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1 - Data Dictionary</a:t>
            </a:r>
            <a:endParaRPr sz="1800">
              <a:latin typeface="Lato Light"/>
              <a:ea typeface="Lato Light"/>
              <a:cs typeface="Lato Light"/>
              <a:sym typeface="Lato Light"/>
            </a:endParaRPr>
          </a:p>
        </p:txBody>
      </p:sp>
      <p:sp>
        <p:nvSpPr>
          <p:cNvPr id="121" name="Google Shape;121;p21"/>
          <p:cNvSpPr txBox="1"/>
          <p:nvPr>
            <p:ph type="title"/>
          </p:nvPr>
        </p:nvSpPr>
        <p:spPr>
          <a:xfrm>
            <a:off x="1333350" y="2285400"/>
            <a:ext cx="64773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solidFill>
                  <a:srgbClr val="F3F3F3"/>
                </a:solidFill>
                <a:latin typeface="Lato Light"/>
                <a:ea typeface="Lato Light"/>
                <a:cs typeface="Lato Light"/>
                <a:sym typeface="Lato Light"/>
              </a:rPr>
              <a:t>Objeto</a:t>
            </a:r>
            <a:endParaRPr sz="3600">
              <a:solidFill>
                <a:srgbClr val="F3F3F3"/>
              </a:solidFill>
              <a:latin typeface="Lato Light"/>
              <a:ea typeface="Lato Light"/>
              <a:cs typeface="Lato Light"/>
              <a:sym typeface="Lato Light"/>
            </a:endParaRPr>
          </a:p>
        </p:txBody>
      </p:sp>
      <p:sp>
        <p:nvSpPr>
          <p:cNvPr id="122" name="Google Shape;122;p21"/>
          <p:cNvSpPr txBox="1"/>
          <p:nvPr>
            <p:ph type="title"/>
          </p:nvPr>
        </p:nvSpPr>
        <p:spPr>
          <a:xfrm>
            <a:off x="1278900" y="2858100"/>
            <a:ext cx="6477300" cy="20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CCCCCC"/>
                </a:solidFill>
                <a:latin typeface="Lato Light"/>
                <a:ea typeface="Lato Light"/>
                <a:cs typeface="Lato Light"/>
                <a:sym typeface="Lato Light"/>
              </a:rPr>
              <a:t>Objeto da licitação, ou seja, aquilo que se quer comprar, alienar ou contratar</a:t>
            </a:r>
            <a:endParaRPr sz="1000">
              <a:solidFill>
                <a:srgbClr val="CCCCCC"/>
              </a:solidFill>
              <a:latin typeface="Lato Light"/>
              <a:ea typeface="Lato Light"/>
              <a:cs typeface="Lato Light"/>
              <a:sym typeface="Lato Light"/>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19" name="Shape 619"/>
        <p:cNvGrpSpPr/>
        <p:nvPr/>
      </p:nvGrpSpPr>
      <p:grpSpPr>
        <a:xfrm>
          <a:off x="0" y="0"/>
          <a:ext cx="0" cy="0"/>
          <a:chOff x="0" y="0"/>
          <a:chExt cx="0" cy="0"/>
        </a:xfrm>
      </p:grpSpPr>
      <p:sp>
        <p:nvSpPr>
          <p:cNvPr id="620" name="Google Shape;620;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a:t>
            </a:r>
            <a:endParaRPr sz="1800">
              <a:solidFill>
                <a:srgbClr val="93C47D"/>
              </a:solidFill>
              <a:latin typeface="Lato Light"/>
              <a:ea typeface="Lato Light"/>
              <a:cs typeface="Lato Light"/>
              <a:sym typeface="Lato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24" name="Shape 624"/>
        <p:cNvGrpSpPr/>
        <p:nvPr/>
      </p:nvGrpSpPr>
      <p:grpSpPr>
        <a:xfrm>
          <a:off x="0" y="0"/>
          <a:ext cx="0" cy="0"/>
          <a:chOff x="0" y="0"/>
          <a:chExt cx="0" cy="0"/>
        </a:xfrm>
      </p:grpSpPr>
      <p:sp>
        <p:nvSpPr>
          <p:cNvPr id="625" name="Google Shape;625;p10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26" name="Google Shape;626;p103"/>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30" name="Shape 630"/>
        <p:cNvGrpSpPr/>
        <p:nvPr/>
      </p:nvGrpSpPr>
      <p:grpSpPr>
        <a:xfrm>
          <a:off x="0" y="0"/>
          <a:ext cx="0" cy="0"/>
          <a:chOff x="0" y="0"/>
          <a:chExt cx="0" cy="0"/>
        </a:xfrm>
      </p:grpSpPr>
      <p:sp>
        <p:nvSpPr>
          <p:cNvPr id="631" name="Google Shape;631;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32" name="Google Shape;632;p104"/>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36" name="Shape 636"/>
        <p:cNvGrpSpPr/>
        <p:nvPr/>
      </p:nvGrpSpPr>
      <p:grpSpPr>
        <a:xfrm>
          <a:off x="0" y="0"/>
          <a:ext cx="0" cy="0"/>
          <a:chOff x="0" y="0"/>
          <a:chExt cx="0" cy="0"/>
        </a:xfrm>
      </p:grpSpPr>
      <p:sp>
        <p:nvSpPr>
          <p:cNvPr id="637" name="Google Shape;637;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38" name="Google Shape;638;p105"/>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42" name="Shape 642"/>
        <p:cNvGrpSpPr/>
        <p:nvPr/>
      </p:nvGrpSpPr>
      <p:grpSpPr>
        <a:xfrm>
          <a:off x="0" y="0"/>
          <a:ext cx="0" cy="0"/>
          <a:chOff x="0" y="0"/>
          <a:chExt cx="0" cy="0"/>
        </a:xfrm>
      </p:grpSpPr>
      <p:sp>
        <p:nvSpPr>
          <p:cNvPr id="643" name="Google Shape;643;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44" name="Google Shape;644;p106"/>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48" name="Shape 648"/>
        <p:cNvGrpSpPr/>
        <p:nvPr/>
      </p:nvGrpSpPr>
      <p:grpSpPr>
        <a:xfrm>
          <a:off x="0" y="0"/>
          <a:ext cx="0" cy="0"/>
          <a:chOff x="0" y="0"/>
          <a:chExt cx="0" cy="0"/>
        </a:xfrm>
      </p:grpSpPr>
      <p:sp>
        <p:nvSpPr>
          <p:cNvPr id="649" name="Google Shape;649;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50" name="Google Shape;650;p107"/>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54" name="Shape 654"/>
        <p:cNvGrpSpPr/>
        <p:nvPr/>
      </p:nvGrpSpPr>
      <p:grpSpPr>
        <a:xfrm>
          <a:off x="0" y="0"/>
          <a:ext cx="0" cy="0"/>
          <a:chOff x="0" y="0"/>
          <a:chExt cx="0" cy="0"/>
        </a:xfrm>
      </p:grpSpPr>
      <p:sp>
        <p:nvSpPr>
          <p:cNvPr id="655" name="Google Shape;655;p10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56" name="Google Shape;656;p108"/>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60" name="Shape 660"/>
        <p:cNvGrpSpPr/>
        <p:nvPr/>
      </p:nvGrpSpPr>
      <p:grpSpPr>
        <a:xfrm>
          <a:off x="0" y="0"/>
          <a:ext cx="0" cy="0"/>
          <a:chOff x="0" y="0"/>
          <a:chExt cx="0" cy="0"/>
        </a:xfrm>
      </p:grpSpPr>
      <p:sp>
        <p:nvSpPr>
          <p:cNvPr id="661" name="Google Shape;661;p10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62" name="Google Shape;662;p109"/>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66" name="Shape 666"/>
        <p:cNvGrpSpPr/>
        <p:nvPr/>
      </p:nvGrpSpPr>
      <p:grpSpPr>
        <a:xfrm>
          <a:off x="0" y="0"/>
          <a:ext cx="0" cy="0"/>
          <a:chOff x="0" y="0"/>
          <a:chExt cx="0" cy="0"/>
        </a:xfrm>
      </p:grpSpPr>
      <p:sp>
        <p:nvSpPr>
          <p:cNvPr id="667" name="Google Shape;667;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68" name="Google Shape;668;p110"/>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E1E1E"/>
        </a:solidFill>
      </p:bgPr>
    </p:bg>
    <p:spTree>
      <p:nvGrpSpPr>
        <p:cNvPr id="672" name="Shape 672"/>
        <p:cNvGrpSpPr/>
        <p:nvPr/>
      </p:nvGrpSpPr>
      <p:grpSpPr>
        <a:xfrm>
          <a:off x="0" y="0"/>
          <a:ext cx="0" cy="0"/>
          <a:chOff x="0" y="0"/>
          <a:chExt cx="0" cy="0"/>
        </a:xfrm>
      </p:grpSpPr>
      <p:sp>
        <p:nvSpPr>
          <p:cNvPr id="673" name="Google Shape;673;p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Lato Light"/>
                <a:ea typeface="Lato Light"/>
                <a:cs typeface="Lato Light"/>
                <a:sym typeface="Lato Light"/>
              </a:rPr>
              <a:t>Part 2 - Normalization - </a:t>
            </a:r>
            <a:r>
              <a:rPr lang="en" sz="1800">
                <a:solidFill>
                  <a:srgbClr val="93C47D"/>
                </a:solidFill>
                <a:latin typeface="Lato Light"/>
                <a:ea typeface="Lato Light"/>
                <a:cs typeface="Lato Light"/>
                <a:sym typeface="Lato Light"/>
              </a:rPr>
              <a:t>FN1 </a:t>
            </a:r>
            <a:r>
              <a:rPr lang="en" sz="1800">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93C47D"/>
                </a:solidFill>
                <a:latin typeface="Lato Light"/>
                <a:ea typeface="Lato Light"/>
                <a:cs typeface="Lato Light"/>
                <a:sym typeface="Lato Light"/>
              </a:rPr>
              <a:t>FN2 </a:t>
            </a:r>
            <a:r>
              <a:rPr lang="en" sz="1800">
                <a:solidFill>
                  <a:srgbClr val="FFFFFF"/>
                </a:solidFill>
                <a:latin typeface="Lato Light"/>
                <a:ea typeface="Lato Light"/>
                <a:cs typeface="Lato Light"/>
                <a:sym typeface="Lato Light"/>
              </a:rPr>
              <a:t>- </a:t>
            </a:r>
            <a:r>
              <a:rPr lang="en" sz="1800">
                <a:solidFill>
                  <a:srgbClr val="F1C232"/>
                </a:solidFill>
                <a:latin typeface="Lato Light"/>
                <a:ea typeface="Lato Light"/>
                <a:cs typeface="Lato Light"/>
                <a:sym typeface="Lato Light"/>
              </a:rPr>
              <a:t>FN3 </a:t>
            </a:r>
            <a:r>
              <a:rPr lang="en" sz="1800">
                <a:solidFill>
                  <a:srgbClr val="FFFFFF"/>
                </a:solidFill>
                <a:latin typeface="Lato Light"/>
                <a:ea typeface="Lato Light"/>
                <a:cs typeface="Lato Light"/>
                <a:sym typeface="Lato Light"/>
              </a:rPr>
              <a:t>-</a:t>
            </a:r>
            <a:r>
              <a:rPr lang="en" sz="1800">
                <a:solidFill>
                  <a:srgbClr val="F1C232"/>
                </a:solidFill>
                <a:latin typeface="Lato Light"/>
                <a:ea typeface="Lato Light"/>
                <a:cs typeface="Lato Light"/>
                <a:sym typeface="Lato Light"/>
              </a:rPr>
              <a:t> </a:t>
            </a:r>
            <a:r>
              <a:rPr lang="en" sz="1800">
                <a:solidFill>
                  <a:srgbClr val="E06666"/>
                </a:solidFill>
                <a:latin typeface="Lato Light"/>
                <a:ea typeface="Lato Light"/>
                <a:cs typeface="Lato Light"/>
                <a:sym typeface="Lato Light"/>
              </a:rPr>
              <a:t>Dust</a:t>
            </a:r>
            <a:endParaRPr sz="1800">
              <a:solidFill>
                <a:srgbClr val="93C47D"/>
              </a:solidFill>
              <a:latin typeface="Lato Light"/>
              <a:ea typeface="Lato Light"/>
              <a:cs typeface="Lato Light"/>
              <a:sym typeface="Lato Light"/>
            </a:endParaRPr>
          </a:p>
        </p:txBody>
      </p:sp>
      <p:pic>
        <p:nvPicPr>
          <p:cNvPr id="674" name="Google Shape;674;p111"/>
          <p:cNvPicPr preferRelativeResize="0"/>
          <p:nvPr/>
        </p:nvPicPr>
        <p:blipFill>
          <a:blip r:embed="rId3">
            <a:alphaModFix/>
          </a:blip>
          <a:stretch>
            <a:fillRect/>
          </a:stretch>
        </p:blipFill>
        <p:spPr>
          <a:xfrm>
            <a:off x="1515225" y="1017725"/>
            <a:ext cx="6113560" cy="382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